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67"/>
  </p:notesMasterIdLst>
  <p:sldIdLst>
    <p:sldId id="258" r:id="rId2"/>
    <p:sldId id="259" r:id="rId3"/>
    <p:sldId id="260" r:id="rId4"/>
    <p:sldId id="261" r:id="rId5"/>
    <p:sldId id="262" r:id="rId6"/>
    <p:sldId id="263" r:id="rId7"/>
    <p:sldId id="264" r:id="rId8"/>
    <p:sldId id="265" r:id="rId9"/>
    <p:sldId id="266" r:id="rId10"/>
    <p:sldId id="267" r:id="rId11"/>
    <p:sldId id="324" r:id="rId12"/>
    <p:sldId id="32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20" r:id="rId37"/>
    <p:sldId id="321" r:id="rId38"/>
    <p:sldId id="322" r:id="rId39"/>
    <p:sldId id="332"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26" r:id="rId61"/>
    <p:sldId id="327" r:id="rId62"/>
    <p:sldId id="328" r:id="rId63"/>
    <p:sldId id="329" r:id="rId64"/>
    <p:sldId id="330" r:id="rId65"/>
    <p:sldId id="331" r:id="rId66"/>
  </p:sldIdLst>
  <p:sldSz cx="9144000" cy="6858000" type="screen4x3"/>
  <p:notesSz cx="6858000" cy="9144000"/>
  <p:embeddedFontLst>
    <p:embeddedFont>
      <p:font typeface="Calibri" pitchFamily="34" charset="0"/>
      <p:regular r:id="rId68"/>
      <p:bold r:id="rId69"/>
      <p:italic r:id="rId70"/>
      <p:boldItalic r:id="rId71"/>
    </p:embeddedFont>
    <p:embeddedFont>
      <p:font typeface="Comic Sans MS" pitchFamily="66" charset="0"/>
      <p:regular r:id="rId72"/>
      <p:bold r:id="rId73"/>
    </p:embeddedFont>
    <p:embeddedFont>
      <p:font typeface="Kristen ITC" pitchFamily="66" charset="0"/>
      <p:regular r:id="rId74"/>
    </p:embeddedFont>
    <p:embeddedFont>
      <p:font typeface="Bernard MT Condensed" pitchFamily="18" charset="0"/>
      <p:regular r:id="rId75"/>
    </p:embeddedFont>
    <p:embeddedFont>
      <p:font typeface="Bradley Hand ITC" pitchFamily="66" charset="0"/>
      <p:regular r:id="rId76"/>
    </p:embeddedFont>
    <p:embeddedFont>
      <p:font typeface="Kartika" pitchFamily="18" charset="0"/>
      <p:regular r:id="rId77"/>
    </p:embeddedFont>
    <p:embeddedFont>
      <p:font typeface="Gautami" pitchFamily="2"/>
      <p:regular r:id="rId78"/>
    </p:embeddedFont>
    <p:embeddedFont>
      <p:font typeface="Tw Cen MT" pitchFamily="34" charset="0"/>
      <p:regular r:id="rId79"/>
      <p:bold r:id="rId80"/>
      <p:italic r:id="rId81"/>
      <p:boldItalic r:id="rId82"/>
    </p:embeddedFont>
    <p:embeddedFont>
      <p:font typeface="Papyrus" pitchFamily="66" charset="0"/>
      <p:regular r:id="rId83"/>
    </p:embeddedFont>
    <p:embeddedFont>
      <p:font typeface="ＭＳ Ｐゴシック" charset="-128"/>
      <p:regular r:id="rId8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6DAD"/>
    <a:srgbClr val="1B80C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70979" autoAdjust="0"/>
  </p:normalViewPr>
  <p:slideViewPr>
    <p:cSldViewPr>
      <p:cViewPr>
        <p:scale>
          <a:sx n="100" d="100"/>
          <a:sy n="100" d="100"/>
        </p:scale>
        <p:origin x="-72" y="10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88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7.fntdata"/><Relationship Id="rId79" Type="http://schemas.openxmlformats.org/officeDocument/2006/relationships/font" Target="fonts/font12.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5.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1"/>
  <c:chart>
    <c:title>
      <c:tx>
        <c:rich>
          <a:bodyPr/>
          <a:lstStyle/>
          <a:p>
            <a:pPr>
              <a:defRPr/>
            </a:pPr>
            <a:r>
              <a:rPr lang="en-US"/>
              <a:t>Minutes of Comprehension Instruction</a:t>
            </a:r>
          </a:p>
          <a:p>
            <a:pPr>
              <a:defRPr/>
            </a:pPr>
            <a:r>
              <a:rPr lang="en-US"/>
              <a:t>During Reading Period</a:t>
            </a:r>
          </a:p>
        </c:rich>
      </c:tx>
      <c:layout>
        <c:manualLayout>
          <c:xMode val="edge"/>
          <c:yMode val="edge"/>
          <c:x val="0.22468740886555846"/>
          <c:y val="2.3809523809523815E-2"/>
        </c:manualLayout>
      </c:layout>
    </c:title>
    <c:view3D>
      <c:rotX val="30"/>
      <c:perspective val="30"/>
    </c:view3D>
    <c:plotArea>
      <c:layout/>
      <c:pie3DChart>
        <c:varyColors val="1"/>
        <c:ser>
          <c:idx val="0"/>
          <c:order val="0"/>
          <c:tx>
            <c:strRef>
              <c:f>Sheet1!$B$1</c:f>
              <c:strCache>
                <c:ptCount val="1"/>
                <c:pt idx="0">
                  <c:v>Sales</c:v>
                </c:pt>
              </c:strCache>
            </c:strRef>
          </c:tx>
          <c:cat>
            <c:strRef>
              <c:f>Sheet1!$A$2:$A$3</c:f>
              <c:strCache>
                <c:ptCount val="2"/>
                <c:pt idx="0">
                  <c:v>Time Spent on Other Reading Instruction</c:v>
                </c:pt>
                <c:pt idx="1">
                  <c:v>Time Spent on Comprehension Instruction</c:v>
                </c:pt>
              </c:strCache>
            </c:strRef>
          </c:cat>
          <c:val>
            <c:numRef>
              <c:f>Sheet1!$B$2:$B$3</c:f>
              <c:numCache>
                <c:formatCode>General</c:formatCode>
                <c:ptCount val="2"/>
                <c:pt idx="0">
                  <c:v>4469</c:v>
                </c:pt>
                <c:pt idx="1">
                  <c:v>28</c:v>
                </c:pt>
              </c:numCache>
            </c:numRef>
          </c:val>
        </c:ser>
        <c:dLbls/>
      </c:pie3DChart>
    </c:plotArea>
    <c:legend>
      <c:legendPos val="r"/>
      <c:layout>
        <c:manualLayout>
          <c:xMode val="edge"/>
          <c:yMode val="edge"/>
          <c:x val="0.69657042869641306"/>
          <c:y val="0.30867052332744138"/>
          <c:w val="0.27277823030741855"/>
          <c:h val="0.49092399164390177"/>
        </c:manualLayout>
      </c:layout>
    </c:legend>
    <c:plotVisOnly val="1"/>
    <c:dispBlanksAs val="zero"/>
  </c:chart>
  <c:spPr>
    <a:ln w="19050">
      <a:solidFill>
        <a:srgbClr val="176DAD"/>
      </a:solidFill>
    </a:ln>
  </c:spPr>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505200" y="8458200"/>
            <a:ext cx="2971800" cy="457200"/>
          </a:xfrm>
          <a:prstGeom prst="rect">
            <a:avLst/>
          </a:prstGeom>
        </p:spPr>
        <p:txBody>
          <a:bodyPr vert="horz" lIns="91440" tIns="45720" rIns="91440" bIns="45720" rtlCol="0" anchor="b"/>
          <a:lstStyle>
            <a:lvl1pPr algn="r">
              <a:defRPr sz="1200"/>
            </a:lvl1pPr>
          </a:lstStyle>
          <a:p>
            <a:fld id="{9463DAC2-AC36-4E7D-9782-7104F8F02845}" type="slidenum">
              <a:rPr lang="en-US" smtClean="0"/>
              <a:pPr/>
              <a:t>‹#›</a:t>
            </a:fld>
            <a:endParaRPr lang="en-US" dirty="0"/>
          </a:p>
        </p:txBody>
      </p:sp>
    </p:spTree>
    <p:extLst>
      <p:ext uri="{BB962C8B-B14F-4D97-AF65-F5344CB8AC3E}">
        <p14:creationId xmlns:p14="http://schemas.microsoft.com/office/powerpoint/2010/main" xmlns="" val="1973408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Introduce self and welcome participants.</a:t>
            </a:r>
          </a:p>
          <a:p>
            <a:endParaRPr lang="en-US" dirty="0" smtClean="0"/>
          </a:p>
          <a:p>
            <a:r>
              <a:rPr lang="en-US" dirty="0" smtClean="0"/>
              <a:t>Let’s begin by reviewing the materials you need for this training. </a:t>
            </a:r>
          </a:p>
          <a:p>
            <a:r>
              <a:rPr lang="en-US" b="1" dirty="0" smtClean="0"/>
              <a:t>(Hold items up as you talk.) </a:t>
            </a:r>
            <a:endParaRPr lang="en-US" dirty="0" smtClean="0"/>
          </a:p>
          <a:p>
            <a:endParaRPr lang="en-US" b="1" dirty="0" smtClean="0"/>
          </a:p>
          <a:p>
            <a:r>
              <a:rPr lang="en-US" b="1" dirty="0" smtClean="0"/>
              <a:t>Say: </a:t>
            </a:r>
            <a:r>
              <a:rPr lang="en-US" b="0" dirty="0" smtClean="0"/>
              <a:t>You</a:t>
            </a:r>
            <a:r>
              <a:rPr lang="en-US" b="0" baseline="0" dirty="0" smtClean="0"/>
              <a:t> will have two </a:t>
            </a:r>
            <a:r>
              <a:rPr lang="en-US" dirty="0" smtClean="0"/>
              <a:t>sets of handouts. You will have a PowerPoint</a:t>
            </a:r>
            <a:r>
              <a:rPr lang="en-US" baseline="0" dirty="0" smtClean="0"/>
              <a:t> Presentation Handout and Additional Handouts. </a:t>
            </a:r>
            <a:r>
              <a:rPr lang="en-US" dirty="0" smtClean="0"/>
              <a:t>You will also need the blue and white Cognitive Strategy Routine card.</a:t>
            </a:r>
            <a:r>
              <a:rPr lang="en-US" baseline="0" dirty="0" smtClean="0"/>
              <a:t> As part of this training, you will also receive a poster set for all of the cognitive strategies.  We won’t need the posters during the training, but you will each have a set for your classroom in both English and Spanish.</a:t>
            </a:r>
            <a:endParaRPr lang="en-US"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a:t>
            </a:fld>
            <a:endParaRPr lang="en-US"/>
          </a:p>
        </p:txBody>
      </p:sp>
    </p:spTree>
    <p:extLst>
      <p:ext uri="{BB962C8B-B14F-4D97-AF65-F5344CB8AC3E}">
        <p14:creationId xmlns:p14="http://schemas.microsoft.com/office/powerpoint/2010/main" xmlns="" val="562972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xfrm>
            <a:off x="609600" y="3810000"/>
            <a:ext cx="5799137" cy="45815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a:t>
            </a:r>
            <a:endParaRPr lang="en-US" dirty="0" smtClean="0"/>
          </a:p>
          <a:p>
            <a:r>
              <a:rPr lang="en-US" dirty="0" smtClean="0"/>
              <a:t> </a:t>
            </a:r>
          </a:p>
          <a:p>
            <a:r>
              <a:rPr lang="en-US" b="1" dirty="0" smtClean="0"/>
              <a:t>Say: </a:t>
            </a:r>
            <a:r>
              <a:rPr lang="en-US" dirty="0" smtClean="0"/>
              <a:t>Comprehension should be directly taught to students in a clear, step-by-step manner</a:t>
            </a:r>
            <a:r>
              <a:rPr lang="en-US" b="1" dirty="0" smtClean="0"/>
              <a:t>.  </a:t>
            </a:r>
            <a:r>
              <a:rPr lang="en-US" dirty="0" smtClean="0"/>
              <a:t>Research on students with learning disabilities has found that these students experience difficulty with comprehension because they fail to “discover” strategies (Coyne, Chard, </a:t>
            </a:r>
            <a:r>
              <a:rPr lang="en-US" dirty="0" err="1" smtClean="0"/>
              <a:t>Zipoli</a:t>
            </a:r>
            <a:r>
              <a:rPr lang="en-US" dirty="0" smtClean="0"/>
              <a:t>, &amp; Ruby, 2007). “Comprehension can be taught. Teacher-directed, overt, and explicit teaching of comprehension is possible and is effective, in all grades” (Moats, 2005, p. 9). </a:t>
            </a:r>
          </a:p>
          <a:p>
            <a:r>
              <a:rPr lang="en-US" dirty="0" smtClean="0"/>
              <a:t> </a:t>
            </a:r>
          </a:p>
          <a:p>
            <a:pPr eaLnBrk="1" hangingPunct="1">
              <a:spcBef>
                <a:spcPct val="0"/>
              </a:spcBef>
            </a:pPr>
            <a:endParaRPr lang="en-US" dirty="0"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96D45B-CAF2-4FC1-9817-1D225BCD2C22}"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343400"/>
            <a:ext cx="5486400" cy="4114800"/>
          </a:xfrm>
        </p:spPr>
        <p:txBody>
          <a:bodyPr/>
          <a:lstStyle/>
          <a:p>
            <a:r>
              <a:rPr lang="en-US" b="1" dirty="0" smtClean="0"/>
              <a:t>Say: </a:t>
            </a:r>
            <a:r>
              <a:rPr lang="en-US" b="0" dirty="0" smtClean="0"/>
              <a:t>Reading comprehension is also an area of difficulty for English Language Learners. We can help ELLs learn strategies that enable them to comprehend what they read.</a:t>
            </a:r>
          </a:p>
          <a:p>
            <a:endParaRPr lang="en-US" b="0" dirty="0" smtClean="0"/>
          </a:p>
          <a:p>
            <a:r>
              <a:rPr lang="en-US" b="1" dirty="0" smtClean="0"/>
              <a:t>Read slide.</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11</a:t>
            </a:fld>
            <a:endParaRPr lang="en-US"/>
          </a:p>
        </p:txBody>
      </p:sp>
    </p:spTree>
    <p:extLst>
      <p:ext uri="{BB962C8B-B14F-4D97-AF65-F5344CB8AC3E}">
        <p14:creationId xmlns:p14="http://schemas.microsoft.com/office/powerpoint/2010/main" xmlns="" val="2842704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a:t>
            </a:r>
            <a:r>
              <a:rPr lang="en-US" b="1" dirty="0" smtClean="0"/>
              <a:t>slide.</a:t>
            </a:r>
          </a:p>
        </p:txBody>
      </p:sp>
      <p:sp>
        <p:nvSpPr>
          <p:cNvPr id="4" name="Slide Number Placeholder 3"/>
          <p:cNvSpPr>
            <a:spLocks noGrp="1"/>
          </p:cNvSpPr>
          <p:nvPr>
            <p:ph type="sldNum" sz="quarter" idx="10"/>
          </p:nvPr>
        </p:nvSpPr>
        <p:spPr/>
        <p:txBody>
          <a:bodyPr/>
          <a:lstStyle/>
          <a:p>
            <a:fld id="{9463DAC2-AC36-4E7D-9782-7104F8F02845}" type="slidenum">
              <a:rPr lang="en-US" smtClean="0"/>
              <a:pPr/>
              <a:t>12</a:t>
            </a:fld>
            <a:endParaRPr lang="en-US"/>
          </a:p>
        </p:txBody>
      </p:sp>
    </p:spTree>
    <p:extLst>
      <p:ext uri="{BB962C8B-B14F-4D97-AF65-F5344CB8AC3E}">
        <p14:creationId xmlns:p14="http://schemas.microsoft.com/office/powerpoint/2010/main" xmlns="" val="252451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xfrm>
            <a:off x="685800" y="3657600"/>
            <a:ext cx="5486400" cy="4114800"/>
          </a:xfrm>
        </p:spPr>
        <p:txBody>
          <a:bodyPr wrap="square" numCol="1" anchor="t" anchorCtr="0" compatLnSpc="1">
            <a:prstTxWarp prst="textNoShape">
              <a:avLst/>
            </a:prstTxWarp>
            <a:normAutofit fontScale="92500"/>
          </a:bodyPr>
          <a:lstStyle/>
          <a:p>
            <a:pPr>
              <a:defRPr/>
            </a:pPr>
            <a:r>
              <a:rPr lang="en-US" b="1" dirty="0" smtClean="0"/>
              <a:t>Read slide.</a:t>
            </a:r>
            <a:endParaRPr lang="en-US" dirty="0" smtClean="0"/>
          </a:p>
          <a:p>
            <a:pPr>
              <a:defRPr/>
            </a:pPr>
            <a:r>
              <a:rPr lang="en-US" b="1" dirty="0" smtClean="0"/>
              <a:t> </a:t>
            </a:r>
            <a:endParaRPr lang="en-US" dirty="0" smtClean="0"/>
          </a:p>
          <a:p>
            <a:pPr>
              <a:defRPr/>
            </a:pPr>
            <a:r>
              <a:rPr lang="en-US" b="1" dirty="0" smtClean="0"/>
              <a:t>Say: </a:t>
            </a:r>
            <a:r>
              <a:rPr lang="en-US" dirty="0" smtClean="0"/>
              <a:t>What should good comprehension instruction include? Reread this quotation and highlight two or three words that really stand out to you.  When you’ve finished, share the words you highlighted with a partner, and tell them why you thought they were important.</a:t>
            </a:r>
          </a:p>
          <a:p>
            <a:pPr>
              <a:defRPr/>
            </a:pPr>
            <a:r>
              <a:rPr lang="en-US" dirty="0" smtClean="0"/>
              <a:t> </a:t>
            </a:r>
          </a:p>
          <a:p>
            <a:pPr>
              <a:defRPr/>
            </a:pPr>
            <a:r>
              <a:rPr lang="en-US" b="1" dirty="0" smtClean="0"/>
              <a:t>Give participants one or two minutes to complete.</a:t>
            </a:r>
            <a:endParaRPr lang="en-US" dirty="0" smtClean="0"/>
          </a:p>
          <a:p>
            <a:pPr>
              <a:defRPr/>
            </a:pPr>
            <a:r>
              <a:rPr lang="en-US" dirty="0" smtClean="0"/>
              <a:t> </a:t>
            </a:r>
          </a:p>
          <a:p>
            <a:pPr>
              <a:defRPr/>
            </a:pPr>
            <a:r>
              <a:rPr lang="en-US" b="1" dirty="0" smtClean="0"/>
              <a:t>Say: </a:t>
            </a:r>
            <a:r>
              <a:rPr lang="en-US" dirty="0" smtClean="0"/>
              <a:t>These are the words that stood out for me.</a:t>
            </a:r>
          </a:p>
          <a:p>
            <a:pPr>
              <a:defRPr/>
            </a:pPr>
            <a:r>
              <a:rPr lang="en-US" dirty="0" smtClean="0"/>
              <a:t> </a:t>
            </a:r>
          </a:p>
          <a:p>
            <a:pPr>
              <a:defRPr/>
            </a:pPr>
            <a:r>
              <a:rPr lang="en-US" b="1" dirty="0" smtClean="0"/>
              <a:t>Say: </a:t>
            </a:r>
            <a:r>
              <a:rPr lang="en-US" dirty="0" smtClean="0"/>
              <a:t>Our instruction must be </a:t>
            </a:r>
            <a:r>
              <a:rPr lang="en-US" u="sng" dirty="0" smtClean="0"/>
              <a:t>explicit</a:t>
            </a:r>
            <a:r>
              <a:rPr lang="en-US" dirty="0" smtClean="0"/>
              <a:t>. </a:t>
            </a:r>
          </a:p>
          <a:p>
            <a:pPr>
              <a:defRPr/>
            </a:pPr>
            <a:r>
              <a:rPr lang="en-US" dirty="0" smtClean="0"/>
              <a:t> </a:t>
            </a:r>
          </a:p>
          <a:p>
            <a:pPr>
              <a:defRPr/>
            </a:pPr>
            <a:r>
              <a:rPr lang="en-US" b="1" dirty="0" smtClean="0"/>
              <a:t>Click to highlight the word </a:t>
            </a:r>
            <a:r>
              <a:rPr lang="en-US" b="1" i="1" dirty="0" smtClean="0"/>
              <a:t>explicit</a:t>
            </a:r>
            <a:r>
              <a:rPr lang="en-US" b="1" dirty="0" smtClean="0"/>
              <a:t>.</a:t>
            </a:r>
            <a:endParaRPr lang="en-US" dirty="0" smtClean="0"/>
          </a:p>
          <a:p>
            <a:pPr>
              <a:defRPr/>
            </a:pPr>
            <a:r>
              <a:rPr lang="en-US" dirty="0" smtClean="0"/>
              <a:t> </a:t>
            </a:r>
          </a:p>
          <a:p>
            <a:pPr>
              <a:defRPr/>
            </a:pPr>
            <a:r>
              <a:rPr lang="en-US" b="1" dirty="0" smtClean="0"/>
              <a:t>Say: </a:t>
            </a:r>
            <a:r>
              <a:rPr lang="en-US" dirty="0" smtClean="0"/>
              <a:t>We teach the </a:t>
            </a:r>
            <a:r>
              <a:rPr lang="en-US" u="sng" dirty="0" smtClean="0"/>
              <a:t>specific</a:t>
            </a:r>
            <a:r>
              <a:rPr lang="en-US" dirty="0" smtClean="0"/>
              <a:t> comprehension strategies that research has shown to be used by proficient readers.</a:t>
            </a:r>
          </a:p>
          <a:p>
            <a:pPr>
              <a:defRPr/>
            </a:pPr>
            <a:r>
              <a:rPr lang="en-US" dirty="0" smtClean="0"/>
              <a:t> </a:t>
            </a:r>
          </a:p>
          <a:p>
            <a:pPr>
              <a:defRPr/>
            </a:pPr>
            <a:r>
              <a:rPr lang="en-US" b="1" dirty="0" smtClean="0"/>
              <a:t>Click to highlight the word </a:t>
            </a:r>
            <a:r>
              <a:rPr lang="en-US" b="1" i="1" dirty="0" smtClean="0"/>
              <a:t>specific</a:t>
            </a:r>
            <a:r>
              <a:rPr lang="en-US" b="1" dirty="0" smtClean="0"/>
              <a:t>.</a:t>
            </a:r>
            <a:endParaRPr lang="en-US" dirty="0" smtClean="0"/>
          </a:p>
          <a:p>
            <a:pPr>
              <a:defRPr/>
            </a:pPr>
            <a:r>
              <a:rPr lang="en-US" dirty="0" smtClean="0"/>
              <a:t> </a:t>
            </a:r>
          </a:p>
          <a:p>
            <a:pPr>
              <a:defRPr/>
            </a:pPr>
            <a:r>
              <a:rPr lang="en-US" b="1" dirty="0" smtClean="0"/>
              <a:t>Say: </a:t>
            </a:r>
            <a:r>
              <a:rPr lang="en-US" dirty="0" smtClean="0"/>
              <a:t>And our instruction must allow our students the </a:t>
            </a:r>
            <a:r>
              <a:rPr lang="en-US" u="sng" dirty="0" smtClean="0"/>
              <a:t>opportunity</a:t>
            </a:r>
            <a:r>
              <a:rPr lang="en-US" dirty="0" smtClean="0"/>
              <a:t> to apply what they’ve learned through their own reading, writing, and discussion. </a:t>
            </a:r>
          </a:p>
          <a:p>
            <a:pPr>
              <a:defRPr/>
            </a:pPr>
            <a:r>
              <a:rPr lang="en-US" dirty="0" smtClean="0"/>
              <a:t> </a:t>
            </a:r>
          </a:p>
          <a:p>
            <a:pPr>
              <a:defRPr/>
            </a:pPr>
            <a:r>
              <a:rPr lang="en-US" b="1" dirty="0" smtClean="0"/>
              <a:t>Click to highlight the word </a:t>
            </a:r>
            <a:r>
              <a:rPr lang="en-US" b="1" i="1" dirty="0" smtClean="0"/>
              <a:t>opportunity</a:t>
            </a:r>
            <a:r>
              <a:rPr lang="en-US" b="1" dirty="0" smtClean="0"/>
              <a:t>.</a:t>
            </a:r>
            <a:r>
              <a:rPr lang="en-US" dirty="0" smtClean="0"/>
              <a:t> </a:t>
            </a:r>
          </a:p>
          <a:p>
            <a:pPr>
              <a:defRPr/>
            </a:pPr>
            <a:r>
              <a:rPr lang="en-US" dirty="0" smtClean="0"/>
              <a:t> </a:t>
            </a:r>
          </a:p>
          <a:p>
            <a:pPr eaLnBrk="1" hangingPunct="1">
              <a:spcBef>
                <a:spcPct val="0"/>
              </a:spcBef>
              <a:defRPr/>
            </a:pPr>
            <a:endParaRPr lang="en-US" b="1" dirty="0"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A5652D-A8F4-43FD-82F1-2ABEF40F3375}"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US" dirty="0" smtClean="0"/>
              <a:t>Consider: What cognitive strategies do proficient readers use?</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14</a:t>
            </a:fld>
            <a:endParaRPr lang="en-US"/>
          </a:p>
        </p:txBody>
      </p:sp>
    </p:spTree>
    <p:extLst>
      <p:ext uri="{BB962C8B-B14F-4D97-AF65-F5344CB8AC3E}">
        <p14:creationId xmlns:p14="http://schemas.microsoft.com/office/powerpoint/2010/main" xmlns="" val="1367655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B62458-3610-4083-999E-BF9C11B97DD8}" type="slidenum">
              <a:rPr lang="en-US"/>
              <a:pPr fontAlgn="base">
                <a:spcBef>
                  <a:spcPct val="0"/>
                </a:spcBef>
                <a:spcAft>
                  <a:spcPct val="0"/>
                </a:spcAft>
                <a:defRPr/>
              </a:pPr>
              <a:t>15</a:t>
            </a:fld>
            <a:endParaRPr lang="en-US"/>
          </a:p>
        </p:txBody>
      </p:sp>
      <p:sp>
        <p:nvSpPr>
          <p:cNvPr id="93187"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8" name="Rectangle 3"/>
          <p:cNvSpPr>
            <a:spLocks noGrp="1" noChangeArrowheads="1"/>
          </p:cNvSpPr>
          <p:nvPr>
            <p:ph type="body" idx="1"/>
          </p:nvPr>
        </p:nvSpPr>
        <p:spPr bwMode="auto">
          <a:xfrm>
            <a:off x="381000" y="3886200"/>
            <a:ext cx="6178550" cy="4883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Today, we will complete an activity that will lead us to identify the strategies proficient readers use.  Because we always work from support to independence, I will model what you will be asked to do. I will do a think-aloud for you and then you will have a chance to record some of your thinking. I will use a riddle from this book to model the cognitive strategies I use while reading.  Then, you will use another riddle to discover the cognitive strategies you use.</a:t>
            </a:r>
          </a:p>
          <a:p>
            <a:r>
              <a:rPr lang="en-US" dirty="0" smtClean="0"/>
              <a:t> </a:t>
            </a:r>
          </a:p>
          <a:p>
            <a:pPr eaLnBrk="1" hangingPunct="1">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373A0B-EC7A-4A58-AE32-7B97ECCF1DA2}" type="slidenum">
              <a:rPr lang="en-US"/>
              <a:pPr fontAlgn="base">
                <a:spcBef>
                  <a:spcPct val="0"/>
                </a:spcBef>
                <a:spcAft>
                  <a:spcPct val="0"/>
                </a:spcAft>
                <a:defRPr/>
              </a:pPr>
              <a:t>16</a:t>
            </a:fld>
            <a:endParaRPr lang="en-US"/>
          </a:p>
        </p:txBody>
      </p:sp>
      <p:sp>
        <p:nvSpPr>
          <p:cNvPr id="94211"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2" name="Rectangle 3"/>
          <p:cNvSpPr>
            <a:spLocks noGrp="1" noChangeArrowheads="1"/>
          </p:cNvSpPr>
          <p:nvPr>
            <p:ph type="body" idx="1"/>
          </p:nvPr>
        </p:nvSpPr>
        <p:spPr bwMode="auto">
          <a:xfrm>
            <a:off x="457200" y="3810000"/>
            <a:ext cx="6019800" cy="48847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As you know, it is essential to have a purpose for reading. Today,  we will present purposes for reading in the form of Comprehension Purpose Questions, or CPQs.</a:t>
            </a:r>
          </a:p>
          <a:p>
            <a:r>
              <a:rPr lang="en-US" dirty="0" smtClean="0"/>
              <a:t> </a:t>
            </a:r>
          </a:p>
          <a:p>
            <a:r>
              <a:rPr lang="en-US" dirty="0" smtClean="0"/>
              <a:t>In this example, we will focus our attention on trying to figure out what this riddle might be about.</a:t>
            </a:r>
          </a:p>
          <a:p>
            <a:r>
              <a:rPr lang="en-US" dirty="0" smtClean="0"/>
              <a:t> </a:t>
            </a:r>
          </a:p>
          <a:p>
            <a:r>
              <a:rPr lang="en-US" b="1" dirty="0" smtClean="0"/>
              <a:t>Read slide.</a:t>
            </a:r>
            <a:endParaRPr lang="en-US" dirty="0" smtClean="0"/>
          </a:p>
          <a:p>
            <a:r>
              <a:rPr lang="en-US" dirty="0" smtClean="0"/>
              <a:t> </a:t>
            </a:r>
          </a:p>
          <a:p>
            <a:pPr eaLnBrk="1" hangingPunct="1">
              <a:spcBef>
                <a:spcPct val="0"/>
              </a:spcBef>
            </a:pPr>
            <a:endParaRPr lang="en-US"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5025CF-EDC3-4C5F-A84B-7B69F6FE9BDC}" type="slidenum">
              <a:rPr lang="en-US"/>
              <a:pPr fontAlgn="base">
                <a:spcBef>
                  <a:spcPct val="0"/>
                </a:spcBef>
                <a:spcAft>
                  <a:spcPct val="0"/>
                </a:spcAft>
                <a:defRPr/>
              </a:pPr>
              <a:t>17</a:t>
            </a:fld>
            <a:endParaRPr lang="en-US"/>
          </a:p>
        </p:txBody>
      </p:sp>
      <p:sp>
        <p:nvSpPr>
          <p:cNvPr id="95235" name="Rectangle 2"/>
          <p:cNvSpPr>
            <a:spLocks noGrp="1" noRot="1" noChangeAspect="1" noChangeArrowheads="1" noTextEdit="1"/>
          </p:cNvSpPr>
          <p:nvPr>
            <p:ph type="sldImg"/>
          </p:nvPr>
        </p:nvSpPr>
        <p:spPr bwMode="auto">
          <a:xfrm>
            <a:off x="1752600" y="838200"/>
            <a:ext cx="3276600" cy="2460151"/>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20" name="Rectangle 3"/>
          <p:cNvSpPr>
            <a:spLocks noGrp="1" noChangeArrowheads="1"/>
          </p:cNvSpPr>
          <p:nvPr>
            <p:ph type="body" idx="1"/>
          </p:nvPr>
        </p:nvSpPr>
        <p:spPr bwMode="auto">
          <a:xfrm>
            <a:off x="533400" y="3505200"/>
            <a:ext cx="5943600" cy="51054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en-US" b="1" dirty="0" smtClean="0"/>
              <a:t>NOTE TO PRESENTER:  PRESENT THIS RIDDLE AS A THINK-ALOUD.  PARTICIPANTS WILL USE ANOTHER RIDDLE (ABOUT THE TREE) TO </a:t>
            </a:r>
            <a:r>
              <a:rPr lang="en-US" b="0" dirty="0" smtClean="0"/>
              <a:t>TRACK THEIR THINKING.</a:t>
            </a:r>
          </a:p>
          <a:p>
            <a:pPr>
              <a:defRPr/>
            </a:pPr>
            <a:r>
              <a:rPr lang="en-US" b="1" dirty="0" smtClean="0"/>
              <a:t>Say: </a:t>
            </a:r>
            <a:r>
              <a:rPr lang="en-US" dirty="0" smtClean="0"/>
              <a:t>In this demonstration, the riddle will appear line by line on the left. In a real reading situation, we would not cover up the text and reveal it line-by-line, but in this case, I want to slow down my thinking so that I can model the processes I use as I read. On the right side of the screen, I will uncover the thinking I did as I was trying to figure out the riddle. You will get a chance to track your own thinking  in a similar manner following my demonstration.</a:t>
            </a:r>
          </a:p>
          <a:p>
            <a:pPr>
              <a:defRPr/>
            </a:pPr>
            <a:r>
              <a:rPr lang="en-US" dirty="0" smtClean="0"/>
              <a:t> </a:t>
            </a:r>
            <a:r>
              <a:rPr lang="en-US" b="1" dirty="0" smtClean="0"/>
              <a:t>Click once for each line to appear.  The riddle will appear on the left side of the screen. Read the riddle aloud. Pause to share your authentic thinking after the line appears.  Jot notes of your authentic thinking should appear on the right side of the screen adjacent to the line in the riddle you are referring to. </a:t>
            </a:r>
            <a:endParaRPr lang="en-US" dirty="0" smtClean="0"/>
          </a:p>
          <a:p>
            <a:pPr>
              <a:defRPr/>
            </a:pPr>
            <a:r>
              <a:rPr lang="en-US" b="1" dirty="0" smtClean="0"/>
              <a:t> Sample script requires 17 clicks.</a:t>
            </a:r>
            <a:endParaRPr lang="en-US" dirty="0" smtClean="0"/>
          </a:p>
          <a:p>
            <a:pPr>
              <a:defRPr/>
            </a:pPr>
            <a:r>
              <a:rPr lang="en-US" b="1" dirty="0" smtClean="0"/>
              <a:t>Text:</a:t>
            </a:r>
            <a:r>
              <a:rPr lang="en-US" b="1" i="1" dirty="0" smtClean="0"/>
              <a:t> </a:t>
            </a:r>
            <a:r>
              <a:rPr lang="en-US" i="1" dirty="0" smtClean="0"/>
              <a:t>I send you flying in the air…  </a:t>
            </a:r>
          </a:p>
          <a:p>
            <a:pPr>
              <a:defRPr/>
            </a:pPr>
            <a:endParaRPr lang="en-US" dirty="0" smtClean="0"/>
          </a:p>
          <a:p>
            <a:pPr>
              <a:defRPr/>
            </a:pPr>
            <a:r>
              <a:rPr lang="en-US" b="1" i="1" dirty="0" smtClean="0"/>
              <a:t>Say: </a:t>
            </a:r>
            <a:r>
              <a:rPr lang="en-US" i="1" dirty="0" smtClean="0"/>
              <a:t>That reminds me of how I would throw my kids up in the air when they were little.  I would toss them up </a:t>
            </a:r>
            <a:r>
              <a:rPr lang="en-US" dirty="0" smtClean="0"/>
              <a:t>(enact how that might look), </a:t>
            </a:r>
            <a:r>
              <a:rPr lang="en-US" i="1" dirty="0" smtClean="0"/>
              <a:t>and catch them.  I can hear them laughing and I can see how their faces would light up. </a:t>
            </a:r>
            <a:endParaRPr lang="en-US" dirty="0" smtClean="0"/>
          </a:p>
          <a:p>
            <a:pPr>
              <a:defRPr/>
            </a:pPr>
            <a:r>
              <a:rPr lang="en-US" b="1" dirty="0" smtClean="0"/>
              <a:t>Text:</a:t>
            </a:r>
            <a:r>
              <a:rPr lang="en-US" b="1" i="1" dirty="0" smtClean="0"/>
              <a:t> </a:t>
            </a:r>
            <a:r>
              <a:rPr lang="en-US" i="1" dirty="0" smtClean="0"/>
              <a:t>warm wind whistling…  </a:t>
            </a:r>
            <a:endParaRPr lang="en-US" dirty="0" smtClean="0"/>
          </a:p>
          <a:p>
            <a:pPr>
              <a:defRPr/>
            </a:pPr>
            <a:r>
              <a:rPr lang="en-US" b="1" i="1" dirty="0" smtClean="0"/>
              <a:t>Say: </a:t>
            </a:r>
            <a:r>
              <a:rPr lang="en-US" i="1" dirty="0" smtClean="0"/>
              <a:t>Warm wind? Is it summer? Is it a Chinook?</a:t>
            </a:r>
          </a:p>
          <a:p>
            <a:pPr>
              <a:defRPr/>
            </a:pPr>
            <a:r>
              <a:rPr lang="en-US" b="1" dirty="0" smtClean="0"/>
              <a:t>Text: </a:t>
            </a:r>
            <a:r>
              <a:rPr lang="en-US" i="1" dirty="0" smtClean="0"/>
              <a:t>through your hair…   </a:t>
            </a:r>
            <a:endParaRPr lang="en-US" dirty="0" smtClean="0"/>
          </a:p>
          <a:p>
            <a:pPr>
              <a:defRPr/>
            </a:pPr>
            <a:r>
              <a:rPr lang="en-US" b="1" i="1" dirty="0" smtClean="0"/>
              <a:t>Say: </a:t>
            </a:r>
            <a:r>
              <a:rPr lang="en-US" i="1" dirty="0" smtClean="0"/>
              <a:t>Okay. It must be outside if there is wind whistling through your hair.  It makes me think about those shampoo commercials.  I can see the girl standing on top of a grassy hill wearing a long flowered dress. Her long brown, wavy hair is blowing in the wind. I wish I had hair like that.</a:t>
            </a:r>
            <a:endParaRPr lang="en-US" dirty="0" smtClean="0"/>
          </a:p>
          <a:p>
            <a:pPr>
              <a:defRPr/>
            </a:pPr>
            <a:r>
              <a:rPr lang="en-US" b="1" dirty="0" smtClean="0"/>
              <a:t>Text: </a:t>
            </a:r>
            <a:r>
              <a:rPr lang="en-US" i="1" dirty="0" smtClean="0"/>
              <a:t>you’re jumping, jouncing…  </a:t>
            </a:r>
            <a:endParaRPr lang="en-US" dirty="0" smtClean="0"/>
          </a:p>
          <a:p>
            <a:pPr>
              <a:defRPr/>
            </a:pPr>
            <a:r>
              <a:rPr lang="en-US" b="1" i="1" dirty="0" smtClean="0"/>
              <a:t>Say: </a:t>
            </a:r>
            <a:r>
              <a:rPr lang="en-US" i="1" dirty="0" smtClean="0"/>
              <a:t>Jouncing?  That must be like bouncing.  It’s like they put jump and bounce together and came up with jouncing.</a:t>
            </a:r>
            <a:endParaRPr lang="en-US" dirty="0" smtClean="0"/>
          </a:p>
          <a:p>
            <a:pPr>
              <a:defRPr/>
            </a:pPr>
            <a:r>
              <a:rPr lang="en-US" b="1" dirty="0" smtClean="0"/>
              <a:t>Text: </a:t>
            </a:r>
            <a:r>
              <a:rPr lang="en-US" i="1" dirty="0" smtClean="0"/>
              <a:t>all around…  </a:t>
            </a:r>
            <a:endParaRPr lang="en-US" dirty="0" smtClean="0"/>
          </a:p>
          <a:p>
            <a:pPr>
              <a:defRPr/>
            </a:pPr>
            <a:r>
              <a:rPr lang="en-US" b="1" i="1" dirty="0" smtClean="0"/>
              <a:t>Say:</a:t>
            </a:r>
            <a:r>
              <a:rPr lang="en-US" i="1" dirty="0" smtClean="0"/>
              <a:t> So it’s everywhere.  It sounds like it is lots of fun!</a:t>
            </a:r>
          </a:p>
          <a:p>
            <a:pPr>
              <a:defRPr/>
            </a:pPr>
            <a:endParaRPr lang="en-US" i="1" dirty="0"/>
          </a:p>
          <a:p>
            <a:pPr>
              <a:defRPr/>
            </a:pPr>
            <a:endParaRPr lang="en-US" i="1" dirty="0" smtClean="0"/>
          </a:p>
          <a:p>
            <a:pPr>
              <a:defRPr/>
            </a:pPr>
            <a:endParaRPr lang="en-US" dirty="0" smtClean="0"/>
          </a:p>
          <a:p>
            <a:pPr>
              <a:defRPr/>
            </a:pPr>
            <a:r>
              <a:rPr lang="en-US" b="1" dirty="0" smtClean="0"/>
              <a:t>Text: </a:t>
            </a:r>
            <a:r>
              <a:rPr lang="en-US" dirty="0" smtClean="0"/>
              <a:t>...</a:t>
            </a:r>
            <a:r>
              <a:rPr lang="en-US" i="1" dirty="0" smtClean="0"/>
              <a:t>somersaulting…  </a:t>
            </a:r>
            <a:endParaRPr lang="en-US" dirty="0" smtClean="0"/>
          </a:p>
          <a:p>
            <a:pPr>
              <a:defRPr/>
            </a:pPr>
            <a:r>
              <a:rPr lang="en-US" b="1" i="1" dirty="0" smtClean="0"/>
              <a:t>Say: </a:t>
            </a:r>
            <a:r>
              <a:rPr lang="en-US" i="1" dirty="0" smtClean="0"/>
              <a:t>Like in gymnastics? There are some other words that sound like gymnastic words.  Jumping, jouncing and flying.  But wait, it’s outside.  Gymnastics doesn’t happen outside.</a:t>
            </a:r>
            <a:endParaRPr lang="en-US" dirty="0" smtClean="0"/>
          </a:p>
          <a:p>
            <a:pPr>
              <a:defRPr/>
            </a:pPr>
            <a:r>
              <a:rPr lang="en-US" i="1" dirty="0" smtClean="0"/>
              <a:t> </a:t>
            </a:r>
            <a:endParaRPr lang="en-US" dirty="0" smtClean="0"/>
          </a:p>
          <a:p>
            <a:pPr>
              <a:defRPr/>
            </a:pPr>
            <a:r>
              <a:rPr lang="en-US" b="1" dirty="0" smtClean="0"/>
              <a:t>Say: </a:t>
            </a:r>
            <a:r>
              <a:rPr lang="en-US" dirty="0" smtClean="0"/>
              <a:t>Think for a moment.  What might this riddle be about?  </a:t>
            </a:r>
          </a:p>
          <a:p>
            <a:pPr>
              <a:defRPr/>
            </a:pPr>
            <a:r>
              <a:rPr lang="en-US" sz="1100" dirty="0" smtClean="0"/>
              <a:t> </a:t>
            </a:r>
          </a:p>
          <a:p>
            <a:pPr>
              <a:defRPr/>
            </a:pPr>
            <a:endParaRPr lang="en-US" sz="1100" dirty="0" smtClean="0"/>
          </a:p>
          <a:p>
            <a:pPr eaLnBrk="1" hangingPunct="1">
              <a:spcBef>
                <a:spcPct val="0"/>
              </a:spcBef>
              <a:defRPr/>
            </a:pPr>
            <a:endParaRPr lang="en-US" sz="1100" i="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FC9019-9EB8-4600-882B-98E374ECABB8}" type="slidenum">
              <a:rPr lang="en-US"/>
              <a:pPr fontAlgn="base">
                <a:spcBef>
                  <a:spcPct val="0"/>
                </a:spcBef>
                <a:spcAft>
                  <a:spcPct val="0"/>
                </a:spcAft>
                <a:defRPr/>
              </a:pPr>
              <a:t>18</a:t>
            </a:fld>
            <a:endParaRPr lang="en-US"/>
          </a:p>
        </p:txBody>
      </p:sp>
      <p:sp>
        <p:nvSpPr>
          <p:cNvPr id="96259"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2" name="Rectangle 3"/>
          <p:cNvSpPr>
            <a:spLocks noGrp="1" noChangeArrowheads="1"/>
          </p:cNvSpPr>
          <p:nvPr>
            <p:ph type="body" idx="1"/>
          </p:nvPr>
        </p:nvSpPr>
        <p:spPr bwMode="auto">
          <a:xfrm>
            <a:off x="457200" y="3581400"/>
            <a:ext cx="5943600" cy="4962525"/>
          </a:xfrm>
        </p:spPr>
        <p:txBody>
          <a:bodyPr wrap="square" numCol="1" anchor="t" anchorCtr="0" compatLnSpc="1">
            <a:prstTxWarp prst="textNoShape">
              <a:avLst/>
            </a:prstTxWarp>
            <a:normAutofit fontScale="85000" lnSpcReduction="20000"/>
          </a:bodyPr>
          <a:lstStyle/>
          <a:p>
            <a:pPr>
              <a:defRPr/>
            </a:pPr>
            <a:r>
              <a:rPr lang="en-US" sz="1400" b="1" dirty="0" smtClean="0"/>
              <a:t>NOTE TO PRESENTER:  FOR THIS ACTIVITY, USE THE “TREE” POEM.  HAND OUT COPIES OF THE POEM/RIDDLE AFTER GOING THROUGH THE BULLETS ON THE SLIDE.</a:t>
            </a:r>
          </a:p>
          <a:p>
            <a:pPr>
              <a:defRPr/>
            </a:pPr>
            <a:r>
              <a:rPr lang="en-US" sz="1400" b="1" dirty="0" smtClean="0"/>
              <a:t>Say: </a:t>
            </a:r>
            <a:r>
              <a:rPr lang="en-US" sz="1400" dirty="0" smtClean="0"/>
              <a:t>Now it is your turn to track your thinking. The purpose of this activity is to become aware of the cognitive strategies we use while reading. It is not to find the correct answer to the riddle.  </a:t>
            </a:r>
          </a:p>
          <a:p>
            <a:pPr>
              <a:defRPr/>
            </a:pPr>
            <a:r>
              <a:rPr lang="en-US" sz="1400" b="1" dirty="0" smtClean="0"/>
              <a:t> </a:t>
            </a:r>
            <a:endParaRPr lang="en-US" sz="1400" dirty="0" smtClean="0"/>
          </a:p>
          <a:p>
            <a:pPr>
              <a:defRPr/>
            </a:pPr>
            <a:r>
              <a:rPr lang="en-US" sz="1400" b="1" dirty="0" smtClean="0"/>
              <a:t>Click for first bullet to appear. Read bullet. </a:t>
            </a:r>
            <a:endParaRPr lang="en-US" sz="1400" dirty="0" smtClean="0"/>
          </a:p>
          <a:p>
            <a:pPr>
              <a:defRPr/>
            </a:pPr>
            <a:r>
              <a:rPr lang="en-US" sz="1400" b="1" dirty="0" smtClean="0"/>
              <a:t> </a:t>
            </a:r>
            <a:endParaRPr lang="en-US" sz="1400" dirty="0" smtClean="0"/>
          </a:p>
          <a:p>
            <a:pPr>
              <a:defRPr/>
            </a:pPr>
            <a:r>
              <a:rPr lang="en-US" sz="1400" b="1" dirty="0" smtClean="0"/>
              <a:t>Click for second bullet to appear. Read bullet. </a:t>
            </a:r>
            <a:endParaRPr lang="en-US" sz="1400" dirty="0" smtClean="0"/>
          </a:p>
          <a:p>
            <a:pPr>
              <a:defRPr/>
            </a:pPr>
            <a:r>
              <a:rPr lang="en-US" sz="1400" b="1" dirty="0" smtClean="0"/>
              <a:t> </a:t>
            </a:r>
            <a:endParaRPr lang="en-US" sz="1400" dirty="0" smtClean="0"/>
          </a:p>
          <a:p>
            <a:pPr>
              <a:defRPr/>
            </a:pPr>
            <a:r>
              <a:rPr lang="en-US" sz="1400" b="1" dirty="0" smtClean="0"/>
              <a:t>Say: </a:t>
            </a:r>
            <a:r>
              <a:rPr lang="en-US" sz="1400" dirty="0" smtClean="0"/>
              <a:t>Please take out a piece of scrap paper that you will be able to use to cover up the riddle.</a:t>
            </a:r>
          </a:p>
          <a:p>
            <a:pPr>
              <a:defRPr/>
            </a:pPr>
            <a:r>
              <a:rPr lang="en-US" sz="1400" b="1" dirty="0" smtClean="0"/>
              <a:t> </a:t>
            </a:r>
            <a:endParaRPr lang="en-US" sz="1400" dirty="0" smtClean="0"/>
          </a:p>
          <a:p>
            <a:pPr>
              <a:defRPr/>
            </a:pPr>
            <a:r>
              <a:rPr lang="en-US" sz="1400" b="1" dirty="0" smtClean="0"/>
              <a:t>Click for third bullet to appear. Read bullet. </a:t>
            </a:r>
            <a:endParaRPr lang="en-US" sz="1400" dirty="0" smtClean="0"/>
          </a:p>
          <a:p>
            <a:pPr>
              <a:defRPr/>
            </a:pPr>
            <a:r>
              <a:rPr lang="en-US" sz="1400" b="1" dirty="0" smtClean="0"/>
              <a:t> </a:t>
            </a:r>
            <a:endParaRPr lang="en-US" sz="1400" dirty="0" smtClean="0"/>
          </a:p>
          <a:p>
            <a:pPr>
              <a:defRPr/>
            </a:pPr>
            <a:r>
              <a:rPr lang="en-US" sz="1400" b="1" dirty="0" smtClean="0"/>
              <a:t>Say: </a:t>
            </a:r>
            <a:r>
              <a:rPr lang="en-US" sz="1400" dirty="0" smtClean="0"/>
              <a:t>This step is important. It will help you to be aware of your thinking. </a:t>
            </a:r>
          </a:p>
          <a:p>
            <a:pPr>
              <a:defRPr/>
            </a:pPr>
            <a:r>
              <a:rPr lang="en-US" sz="1400" b="1" dirty="0" smtClean="0"/>
              <a:t> </a:t>
            </a:r>
            <a:endParaRPr lang="en-US" sz="1400" dirty="0" smtClean="0"/>
          </a:p>
          <a:p>
            <a:pPr>
              <a:defRPr/>
            </a:pPr>
            <a:r>
              <a:rPr lang="en-US" sz="1400" b="1" dirty="0" smtClean="0"/>
              <a:t>Click for fourth bullet to appear. Read bullet. </a:t>
            </a:r>
            <a:endParaRPr lang="en-US" sz="1400" dirty="0" smtClean="0"/>
          </a:p>
          <a:p>
            <a:pPr>
              <a:defRPr/>
            </a:pPr>
            <a:r>
              <a:rPr lang="en-US" sz="1400" b="1" dirty="0" smtClean="0"/>
              <a:t> </a:t>
            </a:r>
            <a:endParaRPr lang="en-US" sz="1400" dirty="0" smtClean="0"/>
          </a:p>
          <a:p>
            <a:pPr>
              <a:defRPr/>
            </a:pPr>
            <a:r>
              <a:rPr lang="en-US" sz="1400" b="1" dirty="0" smtClean="0"/>
              <a:t>Click for fifth bullet to appear. Read bullet. </a:t>
            </a:r>
          </a:p>
          <a:p>
            <a:pPr>
              <a:defRPr/>
            </a:pPr>
            <a:endParaRPr lang="en-US" sz="1400" dirty="0" smtClean="0"/>
          </a:p>
          <a:p>
            <a:pPr>
              <a:defRPr/>
            </a:pPr>
            <a:r>
              <a:rPr lang="en-US" sz="1400" b="1" dirty="0" smtClean="0"/>
              <a:t>Reinforce with participants that they can do the same kinds of things that you did in the think-aloud.   They might:</a:t>
            </a:r>
            <a:endParaRPr lang="en-US" sz="1400" dirty="0" smtClean="0"/>
          </a:p>
          <a:p>
            <a:pPr>
              <a:defRPr/>
            </a:pPr>
            <a:r>
              <a:rPr lang="en-US" sz="1400" dirty="0" smtClean="0"/>
              <a:t>· </a:t>
            </a:r>
            <a:r>
              <a:rPr lang="en-US" sz="1400" b="1" dirty="0" smtClean="0"/>
              <a:t>record questions</a:t>
            </a:r>
            <a:endParaRPr lang="en-US" sz="1400" dirty="0" smtClean="0"/>
          </a:p>
          <a:p>
            <a:pPr>
              <a:defRPr/>
            </a:pPr>
            <a:r>
              <a:rPr lang="en-US" sz="1400" dirty="0" smtClean="0"/>
              <a:t>· </a:t>
            </a:r>
            <a:r>
              <a:rPr lang="en-US" sz="1400" b="1" dirty="0" smtClean="0"/>
              <a:t>draw pictures</a:t>
            </a:r>
            <a:endParaRPr lang="en-US" sz="1400" dirty="0" smtClean="0"/>
          </a:p>
          <a:p>
            <a:pPr>
              <a:defRPr/>
            </a:pPr>
            <a:r>
              <a:rPr lang="en-US" sz="1400" dirty="0" smtClean="0"/>
              <a:t>· </a:t>
            </a:r>
            <a:r>
              <a:rPr lang="en-US" sz="1400" b="1" dirty="0" smtClean="0"/>
              <a:t>highlight or underline words </a:t>
            </a:r>
            <a:endParaRPr lang="en-US" sz="1400" dirty="0" smtClean="0"/>
          </a:p>
          <a:p>
            <a:pPr>
              <a:defRPr/>
            </a:pPr>
            <a:r>
              <a:rPr lang="en-US" sz="1400" b="1" dirty="0" smtClean="0"/>
              <a:t> </a:t>
            </a:r>
            <a:endParaRPr lang="en-US" sz="1400" dirty="0" smtClean="0"/>
          </a:p>
          <a:p>
            <a:pPr>
              <a:defRPr/>
            </a:pPr>
            <a:r>
              <a:rPr lang="en-US" sz="1400" b="1" dirty="0" smtClean="0"/>
              <a:t>Hand out a copy of the riddle. </a:t>
            </a:r>
            <a:endParaRPr lang="en-US" sz="1400" dirty="0" smtClean="0"/>
          </a:p>
          <a:p>
            <a:pPr>
              <a:defRPr/>
            </a:pPr>
            <a:r>
              <a:rPr lang="en-US" sz="1400" b="1" dirty="0" smtClean="0"/>
              <a:t> </a:t>
            </a:r>
            <a:endParaRPr lang="en-US" sz="1400" dirty="0" smtClean="0"/>
          </a:p>
          <a:p>
            <a:pPr>
              <a:defRPr/>
            </a:pPr>
            <a:r>
              <a:rPr lang="en-US" sz="1400" b="1" dirty="0" smtClean="0"/>
              <a:t>Give participants 4 -5 minutes to complete.</a:t>
            </a:r>
            <a:endParaRPr lang="en-US" sz="1400" dirty="0" smtClean="0"/>
          </a:p>
          <a:p>
            <a:pPr>
              <a:defRPr/>
            </a:pPr>
            <a:r>
              <a:rPr lang="en-US" sz="1400" dirty="0" smtClean="0"/>
              <a:t> </a:t>
            </a:r>
          </a:p>
          <a:p>
            <a:pPr>
              <a:defRPr/>
            </a:pPr>
            <a:endParaRPr lang="en-US" dirty="0" smtClean="0"/>
          </a:p>
          <a:p>
            <a:pPr eaLnBrk="1" hangingPunct="1">
              <a:spcBef>
                <a:spcPct val="0"/>
              </a:spcBef>
              <a:defRPr/>
            </a:pPr>
            <a:endParaRPr lang="en-US" b="1"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ADFB0-79B2-4918-88E2-79F977213E9D}" type="slidenum">
              <a:rPr lang="en-US"/>
              <a:pPr fontAlgn="base">
                <a:spcBef>
                  <a:spcPct val="0"/>
                </a:spcBef>
                <a:spcAft>
                  <a:spcPct val="0"/>
                </a:spcAft>
                <a:defRPr/>
              </a:pPr>
              <a:t>19</a:t>
            </a:fld>
            <a:endParaRPr lang="en-US"/>
          </a:p>
        </p:txBody>
      </p:sp>
      <p:sp>
        <p:nvSpPr>
          <p:cNvPr id="97283"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4" name="Rectangle 3"/>
          <p:cNvSpPr>
            <a:spLocks noGrp="1" noChangeArrowheads="1"/>
          </p:cNvSpPr>
          <p:nvPr>
            <p:ph type="body" idx="1"/>
          </p:nvPr>
        </p:nvSpPr>
        <p:spPr bwMode="auto">
          <a:xfrm>
            <a:off x="533400" y="3657600"/>
            <a:ext cx="5943600" cy="48863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p>
          <a:p>
            <a:r>
              <a:rPr lang="en-US" b="1" dirty="0" smtClean="0"/>
              <a:t>Say: </a:t>
            </a:r>
            <a:r>
              <a:rPr lang="en-US" dirty="0" smtClean="0"/>
              <a:t>Before we check our CPQ, let’s reflect on the cognitive strategies we used while reading the riddle. </a:t>
            </a:r>
          </a:p>
          <a:p>
            <a:r>
              <a:rPr lang="en-US" dirty="0" smtClean="0"/>
              <a:t> </a:t>
            </a:r>
          </a:p>
          <a:p>
            <a:r>
              <a:rPr lang="en-US" dirty="0" smtClean="0"/>
              <a:t>I will share my thinking with you from the first poem I read, and then you will have time to reflect on your own thinking using the second poem.</a:t>
            </a:r>
          </a:p>
          <a:p>
            <a:r>
              <a:rPr lang="en-US" dirty="0" smtClean="0"/>
              <a:t> </a:t>
            </a:r>
          </a:p>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xfrm>
            <a:off x="685800" y="3657600"/>
            <a:ext cx="5486400" cy="480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We begin our session today with an excerpt from </a:t>
            </a:r>
            <a:r>
              <a:rPr lang="en-US" dirty="0" err="1" smtClean="0"/>
              <a:t>Ellin</a:t>
            </a:r>
            <a:r>
              <a:rPr lang="en-US" dirty="0" smtClean="0"/>
              <a:t> Oliver Keene’s book, </a:t>
            </a:r>
            <a:r>
              <a:rPr lang="en-US" i="1" dirty="0" smtClean="0"/>
              <a:t>To Understand: New Horizons in Reading Comprehension (pp. 2-3).</a:t>
            </a:r>
            <a:endParaRPr lang="en-US" dirty="0" smtClean="0"/>
          </a:p>
          <a:p>
            <a:r>
              <a:rPr lang="en-US" dirty="0" smtClean="0"/>
              <a:t> </a:t>
            </a:r>
          </a:p>
          <a:p>
            <a:r>
              <a:rPr lang="en-US" b="1" dirty="0" smtClean="0"/>
              <a:t>Click for Comprehension Purpose Question (CPQ) and handout note to appear.</a:t>
            </a:r>
            <a:endParaRPr lang="en-US" dirty="0" smtClean="0"/>
          </a:p>
          <a:p>
            <a:r>
              <a:rPr lang="en-US" dirty="0" smtClean="0"/>
              <a:t> </a:t>
            </a:r>
          </a:p>
          <a:p>
            <a:r>
              <a:rPr lang="en-US" b="1" dirty="0" smtClean="0"/>
              <a:t>Say: </a:t>
            </a:r>
            <a:r>
              <a:rPr lang="en-US" dirty="0" smtClean="0"/>
              <a:t>Consider the CPQ as you listen in on a conversation between Mrs. Keene, a reading expert who is consulting in an elementary classroom, and </a:t>
            </a:r>
            <a:r>
              <a:rPr lang="en-US" dirty="0" err="1" smtClean="0"/>
              <a:t>Jamika</a:t>
            </a:r>
            <a:r>
              <a:rPr lang="en-US" dirty="0" smtClean="0"/>
              <a:t>, a student who has a very direct question for Mrs. Keene.</a:t>
            </a:r>
          </a:p>
          <a:p>
            <a:endParaRPr lang="en-US" dirty="0" smtClean="0"/>
          </a:p>
          <a:p>
            <a:r>
              <a:rPr lang="en-US" b="1" dirty="0" smtClean="0"/>
              <a:t>Present </a:t>
            </a:r>
            <a:r>
              <a:rPr lang="en-US" b="1" i="1" dirty="0" err="1" smtClean="0"/>
              <a:t>Jamika’s</a:t>
            </a:r>
            <a:r>
              <a:rPr lang="en-US" b="1" i="1" dirty="0" smtClean="0"/>
              <a:t> Story </a:t>
            </a:r>
            <a:r>
              <a:rPr lang="en-US" b="1" dirty="0" smtClean="0"/>
              <a:t>in Readers’ Theatre format. </a:t>
            </a:r>
          </a:p>
          <a:p>
            <a:r>
              <a:rPr lang="en-US" dirty="0" smtClean="0"/>
              <a:t> </a:t>
            </a:r>
          </a:p>
          <a:p>
            <a:r>
              <a:rPr lang="en-US" dirty="0" smtClean="0"/>
              <a:t> </a:t>
            </a:r>
          </a:p>
        </p:txBody>
      </p:sp>
      <p:sp>
        <p:nvSpPr>
          <p:cNvPr id="4" name="Slide Number Placeholder 3"/>
          <p:cNvSpPr>
            <a:spLocks noGrp="1"/>
          </p:cNvSpPr>
          <p:nvPr>
            <p:ph type="sldNum" sz="quarter" idx="5"/>
          </p:nvPr>
        </p:nvSpPr>
        <p:spPr/>
        <p:txBody>
          <a:bodyPr/>
          <a:lstStyle/>
          <a:p>
            <a:pPr>
              <a:defRPr/>
            </a:pPr>
            <a:fld id="{EA548E92-972A-40BD-BBA0-3C0F7A0E205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4A0085-54B2-4571-A39B-CDDCE8A1C8E6}" type="slidenum">
              <a:rPr lang="en-US"/>
              <a:pPr fontAlgn="base">
                <a:spcBef>
                  <a:spcPct val="0"/>
                </a:spcBef>
                <a:spcAft>
                  <a:spcPct val="0"/>
                </a:spcAft>
                <a:defRPr/>
              </a:pPr>
              <a:t>20</a:t>
            </a:fld>
            <a:endParaRPr lang="en-US"/>
          </a:p>
        </p:txBody>
      </p:sp>
      <p:sp>
        <p:nvSpPr>
          <p:cNvPr id="98307"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2" name="Rectangle 3"/>
          <p:cNvSpPr>
            <a:spLocks noGrp="1" noChangeArrowheads="1"/>
          </p:cNvSpPr>
          <p:nvPr>
            <p:ph type="body" idx="1"/>
          </p:nvPr>
        </p:nvSpPr>
        <p:spPr bwMode="auto">
          <a:xfrm>
            <a:off x="533400" y="3733800"/>
            <a:ext cx="5943600" cy="48863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en-US" b="1" dirty="0" smtClean="0"/>
              <a:t>NOTE TO PRESENTER:  YOU WILL BE MODELING YOUR THINKING THROUGH THE FIRST POEM, WHICH IS IN THE BACKGROUND ON THE SLIDE.  THE HIGHLIGHTED PARTS ARE FROM YOUR INITIAL READING OF THE POEM.</a:t>
            </a:r>
          </a:p>
          <a:p>
            <a:pPr>
              <a:defRPr/>
            </a:pPr>
            <a:r>
              <a:rPr lang="en-US" b="1" dirty="0" smtClean="0"/>
              <a:t>Say: </a:t>
            </a:r>
            <a:r>
              <a:rPr lang="en-US" dirty="0" smtClean="0"/>
              <a:t>Many of us probably made connections as we tried to figure out this riddle.  We connect to our background knowledge to help us understand.  We make connections to things that have happened to us, and we make connections to other texts such as books, television shows, movies, video games, paintings, etc. (Wilhelm, 2004). </a:t>
            </a:r>
          </a:p>
          <a:p>
            <a:pPr>
              <a:defRPr/>
            </a:pPr>
            <a:r>
              <a:rPr lang="en-US" b="1" dirty="0" smtClean="0"/>
              <a:t>Click for riddle to appear and for the title to animate to the bottom corner of the slide.</a:t>
            </a:r>
            <a:endParaRPr lang="en-US" dirty="0" smtClean="0"/>
          </a:p>
          <a:p>
            <a:pPr>
              <a:defRPr/>
            </a:pPr>
            <a:r>
              <a:rPr lang="en-US" b="1" dirty="0" smtClean="0"/>
              <a:t>Sample script:</a:t>
            </a:r>
            <a:endParaRPr lang="en-US" dirty="0" smtClean="0"/>
          </a:p>
          <a:p>
            <a:pPr>
              <a:defRPr/>
            </a:pPr>
            <a:r>
              <a:rPr lang="en-US" b="1" i="1" dirty="0" smtClean="0"/>
              <a:t>Say: </a:t>
            </a:r>
            <a:r>
              <a:rPr lang="en-US" i="1" dirty="0" smtClean="0"/>
              <a:t>In the example, I shared with you a couple of connections that I was making.  The first line reminded me of tossing my children in the air when they were little. Another connection I made was to the warm wind whistling.  This reminded me of the Chinooks I would experience where I grew up. </a:t>
            </a:r>
            <a:endParaRPr lang="en-US" dirty="0" smtClean="0"/>
          </a:p>
          <a:p>
            <a:pPr>
              <a:defRPr/>
            </a:pPr>
            <a:r>
              <a:rPr lang="en-US" i="1" dirty="0" smtClean="0"/>
              <a:t> </a:t>
            </a:r>
            <a:endParaRPr lang="en-US" dirty="0" smtClean="0"/>
          </a:p>
          <a:p>
            <a:pPr>
              <a:defRPr/>
            </a:pPr>
            <a:r>
              <a:rPr lang="en-US" i="1" dirty="0" smtClean="0"/>
              <a:t>Many of you might be wondering what a Chinook is. A Chinook is a warm wind that comes at the end of winter and brings the first hint of spring.  I am from the Northwest. A Chinook is part of my background knowledge.  This is important to note. Each reader brings different background knowledge to a reading situation. Because of this, we must value and encourage students’ independent thinking as they work with the text.  We also build our students’ background knowledge so they have the tools they need to understand text (</a:t>
            </a:r>
            <a:r>
              <a:rPr lang="en-US" i="1" dirty="0" err="1" smtClean="0"/>
              <a:t>Marzano</a:t>
            </a:r>
            <a:r>
              <a:rPr lang="en-US" i="1" dirty="0" smtClean="0"/>
              <a:t>, 2004; </a:t>
            </a:r>
            <a:r>
              <a:rPr lang="en-US" i="1" dirty="0" err="1" smtClean="0"/>
              <a:t>Risko</a:t>
            </a:r>
            <a:r>
              <a:rPr lang="en-US" i="1" dirty="0" smtClean="0"/>
              <a:t> &amp; Walker-</a:t>
            </a:r>
            <a:r>
              <a:rPr lang="en-US" i="1" dirty="0" err="1" smtClean="0"/>
              <a:t>Dalhouse</a:t>
            </a:r>
            <a:r>
              <a:rPr lang="en-US" i="1" dirty="0" smtClean="0"/>
              <a:t>, 2007)</a:t>
            </a:r>
            <a:r>
              <a:rPr lang="en-US" dirty="0" smtClean="0"/>
              <a:t>. </a:t>
            </a:r>
          </a:p>
          <a:p>
            <a:pPr>
              <a:defRPr/>
            </a:pPr>
            <a:endParaRPr lang="en-US" dirty="0" smtClean="0"/>
          </a:p>
          <a:p>
            <a:pPr>
              <a:defRPr/>
            </a:pPr>
            <a:r>
              <a:rPr lang="en-US" b="1" dirty="0" smtClean="0"/>
              <a:t>Note to presenter:  Make the think-aloud about the Chinook work for you.  You may role-play the think-aloud, assuming the role of someone who either is from the Northwest or has recently been on a trip to the Northwest.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bwMode="auto">
          <a:xfrm>
            <a:off x="762000" y="3657600"/>
            <a:ext cx="5410200" cy="480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Give participants a few moments to reflect on their thinking USING THE “TREE” POEM.</a:t>
            </a:r>
            <a:endParaRPr lang="en-US" dirty="0" smtClean="0"/>
          </a:p>
          <a:p>
            <a:r>
              <a:rPr lang="en-US" dirty="0" smtClean="0"/>
              <a:t> </a:t>
            </a:r>
          </a:p>
          <a:p>
            <a:pPr eaLnBrk="1" hangingPunct="1">
              <a:spcBef>
                <a:spcPct val="0"/>
              </a:spcBef>
            </a:pPr>
            <a:endParaRPr lang="en-US" b="1" dirty="0"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6DA703-765A-42B0-971D-6059A156764A}"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584A2B-4589-48E7-87B5-87364E0F4A5D}" type="slidenum">
              <a:rPr lang="en-US"/>
              <a:pPr fontAlgn="base">
                <a:spcBef>
                  <a:spcPct val="0"/>
                </a:spcBef>
                <a:spcAft>
                  <a:spcPct val="0"/>
                </a:spcAft>
                <a:defRPr/>
              </a:pPr>
              <a:t>22</a:t>
            </a:fld>
            <a:endParaRPr lang="en-US"/>
          </a:p>
        </p:txBody>
      </p:sp>
      <p:sp>
        <p:nvSpPr>
          <p:cNvPr id="100355"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8" name="Rectangle 3"/>
          <p:cNvSpPr>
            <a:spLocks noGrp="1" noChangeArrowheads="1"/>
          </p:cNvSpPr>
          <p:nvPr>
            <p:ph type="body" idx="1"/>
          </p:nvPr>
        </p:nvSpPr>
        <p:spPr bwMode="auto">
          <a:xfrm>
            <a:off x="381000" y="3581400"/>
            <a:ext cx="5951537" cy="4884738"/>
          </a:xfrm>
        </p:spPr>
        <p:txBody>
          <a:bodyPr wrap="square" numCol="1" anchor="t" anchorCtr="0" compatLnSpc="1">
            <a:prstTxWarp prst="textNoShape">
              <a:avLst/>
            </a:prstTxWarp>
            <a:normAutofit lnSpcReduction="10000"/>
          </a:bodyPr>
          <a:lstStyle/>
          <a:p>
            <a:pPr>
              <a:defRPr/>
            </a:pPr>
            <a:r>
              <a:rPr lang="en-US" b="1" dirty="0" smtClean="0"/>
              <a:t>Say: </a:t>
            </a:r>
            <a:r>
              <a:rPr lang="en-US" dirty="0" smtClean="0"/>
              <a:t> Have you ever had that feeling of being lost in a book?  That’s probably because you were creating mental images while reading.  Often, this seems like something that we do naturally, but not all readers create mental images as they read.  Helping students to visualize strengthens comprehension and is helpful in all subject areas  (</a:t>
            </a:r>
            <a:r>
              <a:rPr lang="en-US" dirty="0" err="1" smtClean="0"/>
              <a:t>Gambrell</a:t>
            </a:r>
            <a:r>
              <a:rPr lang="en-US" dirty="0" smtClean="0"/>
              <a:t> &amp; Brooks </a:t>
            </a:r>
            <a:r>
              <a:rPr lang="en-US" dirty="0" err="1" smtClean="0"/>
              <a:t>Jawitz</a:t>
            </a:r>
            <a:r>
              <a:rPr lang="en-US" dirty="0" smtClean="0"/>
              <a:t>, 1993; Wilhelm, 2004).  </a:t>
            </a:r>
          </a:p>
          <a:p>
            <a:pPr>
              <a:defRPr/>
            </a:pPr>
            <a:r>
              <a:rPr lang="en-US" dirty="0" smtClean="0"/>
              <a:t> </a:t>
            </a:r>
          </a:p>
          <a:p>
            <a:pPr>
              <a:defRPr/>
            </a:pPr>
            <a:r>
              <a:rPr lang="en-US" dirty="0" smtClean="0"/>
              <a:t>This strategy ties back to our first strategy, making connections.  When creating mental images, you are most likely making connections to something that you know.</a:t>
            </a:r>
          </a:p>
          <a:p>
            <a:pPr>
              <a:defRPr/>
            </a:pPr>
            <a:r>
              <a:rPr lang="en-US" dirty="0" smtClean="0"/>
              <a:t> </a:t>
            </a:r>
          </a:p>
          <a:p>
            <a:pPr>
              <a:defRPr/>
            </a:pPr>
            <a:r>
              <a:rPr lang="en-US" dirty="0" smtClean="0"/>
              <a:t>Mental imagery is more than just pictures in your head. It includes all of the five senses — not just how something looks, but also how something smells, feels, tastes and sounds. Mental images change as we read.  That’s why sometimes we say that mental images are like “movies in your mind” rather than pictures.  They change the way the frames in a movie change (Keene &amp; Zimmermann, 2007). </a:t>
            </a:r>
          </a:p>
          <a:p>
            <a:pPr>
              <a:defRPr/>
            </a:pPr>
            <a:r>
              <a:rPr lang="en-US" dirty="0" smtClean="0"/>
              <a:t> </a:t>
            </a:r>
          </a:p>
          <a:p>
            <a:pPr>
              <a:defRPr/>
            </a:pPr>
            <a:r>
              <a:rPr lang="en-US" b="1" dirty="0" smtClean="0"/>
              <a:t>Click for riddle to appear and for the title to animate to the bottom corner of the slide.</a:t>
            </a:r>
            <a:endParaRPr lang="en-US" dirty="0" smtClean="0"/>
          </a:p>
          <a:p>
            <a:pPr>
              <a:defRPr/>
            </a:pPr>
            <a:r>
              <a:rPr lang="en-US" b="1" dirty="0" smtClean="0"/>
              <a:t>Sample script:</a:t>
            </a:r>
            <a:endParaRPr lang="en-US" dirty="0" smtClean="0"/>
          </a:p>
          <a:p>
            <a:pPr>
              <a:lnSpc>
                <a:spcPct val="110000"/>
              </a:lnSpc>
              <a:defRPr/>
            </a:pPr>
            <a:r>
              <a:rPr lang="en-US" b="1" i="1" dirty="0" smtClean="0"/>
              <a:t>Say: </a:t>
            </a:r>
            <a:r>
              <a:rPr lang="en-US" i="1" dirty="0" smtClean="0"/>
              <a:t>In my think-aloud, I shared with you some of the mental images I was making.  Again, in the first line, not only did I make the connection of throwing my kids in the air, but I could really see and hear that in my head. You may have noticed that I even pantomimed throwing them in the air, and I could also remember how heavy they felt when I caught them.  </a:t>
            </a:r>
            <a:endParaRPr lang="en-US" dirty="0" smtClean="0"/>
          </a:p>
          <a:p>
            <a:pPr>
              <a:defRPr/>
            </a:pPr>
            <a:r>
              <a:rPr lang="en-US" i="1" dirty="0" smtClean="0"/>
              <a:t>I was creating mental images when I thought about the “wind whistling through your hair,” as I described what the girl on the hill with the long hair looked like.</a:t>
            </a:r>
            <a:endParaRPr lang="en-US" dirty="0" smtClean="0"/>
          </a:p>
          <a:p>
            <a:pPr>
              <a:defRPr/>
            </a:pPr>
            <a:r>
              <a:rPr lang="en-US" dirty="0" smtClean="0"/>
              <a:t> </a:t>
            </a:r>
          </a:p>
          <a:p>
            <a:pPr eaLnBrk="1" hangingPunct="1">
              <a:spcBef>
                <a:spcPct val="0"/>
              </a:spcBef>
              <a:defRPr/>
            </a:pPr>
            <a:endParaRPr lang="en-US" b="1"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xfrm>
            <a:off x="685800" y="3657600"/>
            <a:ext cx="5486400" cy="480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Give participants a few moments to reflect on their thinking, AGAIN USING THE “TREE” POEM.</a:t>
            </a:r>
            <a:endParaRPr lang="en-US" dirty="0" smtClean="0"/>
          </a:p>
          <a:p>
            <a:r>
              <a:rPr lang="en-US" dirty="0" smtClean="0"/>
              <a:t> </a:t>
            </a:r>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C4BA77-2727-44CB-87BD-1419C695999E}" type="slidenum">
              <a:rPr lang="en-US"/>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C19753-26B4-4472-8C82-8A9653783C8F}" type="slidenum">
              <a:rPr lang="en-US"/>
              <a:pPr fontAlgn="base">
                <a:spcBef>
                  <a:spcPct val="0"/>
                </a:spcBef>
                <a:spcAft>
                  <a:spcPct val="0"/>
                </a:spcAft>
                <a:defRPr/>
              </a:pPr>
              <a:t>24</a:t>
            </a:fld>
            <a:endParaRPr lang="en-US"/>
          </a:p>
        </p:txBody>
      </p:sp>
      <p:sp>
        <p:nvSpPr>
          <p:cNvPr id="102403"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4" name="Rectangle 3"/>
          <p:cNvSpPr>
            <a:spLocks noGrp="1" noChangeArrowheads="1"/>
          </p:cNvSpPr>
          <p:nvPr>
            <p:ph type="body" idx="1"/>
          </p:nvPr>
        </p:nvSpPr>
        <p:spPr bwMode="auto">
          <a:xfrm>
            <a:off x="609600" y="3810000"/>
            <a:ext cx="5867400" cy="48847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The next strategy is asking &amp; answering questions.</a:t>
            </a:r>
          </a:p>
          <a:p>
            <a:r>
              <a:rPr lang="en-US" dirty="0" smtClean="0"/>
              <a:t> </a:t>
            </a:r>
          </a:p>
          <a:p>
            <a:r>
              <a:rPr lang="en-US" dirty="0" smtClean="0"/>
              <a:t>In my experience, it seems as though older students tend to ask fewer and fewer questions during reading. Do you find that ,too?  Is it because they learn not to interrupt while an adult is reading? Is it because they realize that the teacher’s questions are more important than their own?  Is it because they have learned that they will have 10 questions to answer at the end of the reading, so why bother asking their own? Think back to the cartoon.  The little girl expected her mom to question her at the end of the story.  She didn’t ask her mom questions about the story or even share in her mom’s appreciation of the story.</a:t>
            </a:r>
          </a:p>
          <a:p>
            <a:r>
              <a:rPr lang="en-US" dirty="0" smtClean="0"/>
              <a:t> </a:t>
            </a:r>
          </a:p>
          <a:p>
            <a:r>
              <a:rPr lang="en-US" dirty="0" smtClean="0"/>
              <a:t>Good readers ask questions to help clarify information, to probe deeper into the text, and as a precursor to making an inference.  Asking questions helps keep the reader engaged (Harvey &amp; </a:t>
            </a:r>
            <a:r>
              <a:rPr lang="en-US" dirty="0" err="1" smtClean="0"/>
              <a:t>Goudvis</a:t>
            </a:r>
            <a:r>
              <a:rPr lang="en-US" dirty="0" smtClean="0"/>
              <a:t>, 2000; Klinger, Vaughn &amp; Boardman, 2007).</a:t>
            </a:r>
          </a:p>
          <a:p>
            <a:r>
              <a:rPr lang="en-US" dirty="0" smtClean="0"/>
              <a:t> </a:t>
            </a:r>
          </a:p>
          <a:p>
            <a:r>
              <a:rPr lang="en-US" b="1" dirty="0" smtClean="0"/>
              <a:t>Click for riddle to appear and for the title to animate to the bottom corner of the slide.</a:t>
            </a:r>
            <a:endParaRPr lang="en-US" dirty="0" smtClean="0"/>
          </a:p>
          <a:p>
            <a:r>
              <a:rPr lang="en-US" b="1" dirty="0" smtClean="0"/>
              <a:t> </a:t>
            </a:r>
            <a:endParaRPr lang="en-US" dirty="0" smtClean="0"/>
          </a:p>
          <a:p>
            <a:r>
              <a:rPr lang="en-US" b="1" dirty="0" smtClean="0"/>
              <a:t>Sample script:</a:t>
            </a:r>
            <a:endParaRPr lang="en-US" dirty="0" smtClean="0"/>
          </a:p>
          <a:p>
            <a:r>
              <a:rPr lang="en-US" b="1" i="1" dirty="0" smtClean="0"/>
              <a:t>Say: </a:t>
            </a:r>
            <a:r>
              <a:rPr lang="en-US" i="1" dirty="0" smtClean="0"/>
              <a:t>In my think-aloud, I shared with you some of the questions I was asking.  I wondered, was it summer? Was it a Chinook? Was the riddle about gymnastics?  </a:t>
            </a:r>
            <a:endParaRPr lang="en-US" dirty="0" smtClean="0"/>
          </a:p>
          <a:p>
            <a:r>
              <a:rPr lang="en-US" dirty="0" smtClean="0"/>
              <a:t> </a:t>
            </a:r>
          </a:p>
          <a:p>
            <a:pPr eaLnBrk="1" hangingPunct="1">
              <a:spcBef>
                <a:spcPct val="0"/>
              </a:spcBef>
            </a:pPr>
            <a:endParaRPr lang="en-US" b="1"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xfrm>
            <a:off x="685800" y="3810000"/>
            <a:ext cx="5562600" cy="464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Give participants a few moments to reflect on their thinking.</a:t>
            </a:r>
            <a:endParaRPr lang="en-US" dirty="0" smtClean="0"/>
          </a:p>
          <a:p>
            <a:r>
              <a:rPr lang="en-US" b="1" dirty="0" smtClean="0"/>
              <a:t> </a:t>
            </a:r>
            <a:endParaRPr lang="en-US" dirty="0" smtClean="0"/>
          </a:p>
          <a:p>
            <a:r>
              <a:rPr lang="en-US" dirty="0" smtClean="0"/>
              <a:t> </a:t>
            </a:r>
          </a:p>
          <a:p>
            <a:pPr eaLnBrk="1" hangingPunct="1">
              <a:spcBef>
                <a:spcPct val="0"/>
              </a:spcBef>
            </a:pPr>
            <a:endParaRPr lang="en-US" b="1" dirty="0"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507154-5419-41F6-B9CF-CE422269B156}" type="slidenum">
              <a:rPr lang="en-US"/>
              <a:pPr fontAlgn="base">
                <a:spcBef>
                  <a:spcPct val="0"/>
                </a:spcBef>
                <a:spcAft>
                  <a:spcPct val="0"/>
                </a:spcAft>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0792E-3A4A-41D5-A329-3E00CE1B296E}" type="slidenum">
              <a:rPr lang="en-US"/>
              <a:pPr fontAlgn="base">
                <a:spcBef>
                  <a:spcPct val="0"/>
                </a:spcBef>
                <a:spcAft>
                  <a:spcPct val="0"/>
                </a:spcAft>
                <a:defRPr/>
              </a:pPr>
              <a:t>26</a:t>
            </a:fld>
            <a:endParaRPr lang="en-US"/>
          </a:p>
        </p:txBody>
      </p:sp>
      <p:sp>
        <p:nvSpPr>
          <p:cNvPr id="104451"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2" name="Rectangle 3"/>
          <p:cNvSpPr>
            <a:spLocks noGrp="1" noChangeArrowheads="1"/>
          </p:cNvSpPr>
          <p:nvPr>
            <p:ph type="body" idx="1"/>
          </p:nvPr>
        </p:nvSpPr>
        <p:spPr bwMode="auto">
          <a:xfrm>
            <a:off x="685800" y="3657600"/>
            <a:ext cx="5638800" cy="4657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Good readers also make inferences and predictions. We make inferences when we take clues from the text and integrate them with our background knowledge to fill in information not directly given to us by the author.  We also make inferences to figure out unknown words and to help us predict what might happen next. Authors simply can’t include every detail in their writing. They expect the reader to understand some things on their own (Keene &amp; Zimmermann, 1997; Miller, 2002). </a:t>
            </a:r>
          </a:p>
          <a:p>
            <a:r>
              <a:rPr lang="en-US" dirty="0" smtClean="0"/>
              <a:t> </a:t>
            </a:r>
          </a:p>
          <a:p>
            <a:r>
              <a:rPr lang="en-US" b="1" dirty="0" smtClean="0"/>
              <a:t>Click for riddle to appear and for the title to animate to the bottom corner of the slide.</a:t>
            </a:r>
            <a:endParaRPr lang="en-US" dirty="0" smtClean="0"/>
          </a:p>
          <a:p>
            <a:r>
              <a:rPr lang="en-US" b="1" dirty="0" smtClean="0"/>
              <a:t> </a:t>
            </a:r>
            <a:endParaRPr lang="en-US" dirty="0" smtClean="0"/>
          </a:p>
          <a:p>
            <a:r>
              <a:rPr lang="en-US" b="1" dirty="0" smtClean="0"/>
              <a:t>Sample script:</a:t>
            </a:r>
            <a:endParaRPr lang="en-US" dirty="0" smtClean="0"/>
          </a:p>
          <a:p>
            <a:r>
              <a:rPr lang="en-US" b="1" i="1" dirty="0" smtClean="0"/>
              <a:t>Say: </a:t>
            </a:r>
            <a:r>
              <a:rPr lang="en-US" i="1" dirty="0" smtClean="0"/>
              <a:t>In my example, I shared with you some of the inferences and predictions I was making. I used the clues to infer that the activity in the riddle was outside and was lots of fun. I figured this out from the words “wind blowing/whistling through your hair,” and “jumping and somersaulting.” In my experience these words describe fun pastimes. I also inferred the meaning of the word jouncing from the context. Not only did I make a connection to a word that was familiar — bouncing — but I also used the context to infer meaning of new vocabulary.</a:t>
            </a:r>
            <a:endParaRPr lang="en-US" dirty="0" smtClean="0"/>
          </a:p>
          <a:p>
            <a:r>
              <a:rPr lang="en-US" dirty="0" smtClean="0"/>
              <a:t> </a:t>
            </a:r>
          </a:p>
          <a:p>
            <a:pPr eaLnBrk="1" hangingPunct="1">
              <a:spcBef>
                <a:spcPct val="0"/>
              </a:spcBef>
            </a:pPr>
            <a:endParaRPr lang="en-US" b="1"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Notes Placeholder 2"/>
          <p:cNvSpPr>
            <a:spLocks noGrp="1"/>
          </p:cNvSpPr>
          <p:nvPr>
            <p:ph type="body" idx="1"/>
          </p:nvPr>
        </p:nvSpPr>
        <p:spPr bwMode="auto">
          <a:xfrm>
            <a:off x="685800" y="36576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Give participants a few moments to reflect on their thinking.</a:t>
            </a:r>
            <a:endParaRPr lang="en-US" dirty="0" smtClean="0"/>
          </a:p>
          <a:p>
            <a:r>
              <a:rPr lang="en-US" dirty="0" smtClean="0"/>
              <a:t> </a:t>
            </a:r>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74BE41-976B-4AEB-9131-5C4EF22B48EC}" type="slidenum">
              <a:rPr lang="en-US"/>
              <a:pPr fontAlgn="base">
                <a:spcBef>
                  <a:spcPct val="0"/>
                </a:spcBef>
                <a:spcAft>
                  <a:spcPct val="0"/>
                </a:spcAft>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8E8DB0-D745-4207-A966-CA538A488508}" type="slidenum">
              <a:rPr lang="en-US"/>
              <a:pPr fontAlgn="base">
                <a:spcBef>
                  <a:spcPct val="0"/>
                </a:spcBef>
                <a:spcAft>
                  <a:spcPct val="0"/>
                </a:spcAft>
                <a:defRPr/>
              </a:pPr>
              <a:t>28</a:t>
            </a:fld>
            <a:endParaRPr lang="en-US"/>
          </a:p>
        </p:txBody>
      </p:sp>
      <p:sp>
        <p:nvSpPr>
          <p:cNvPr id="106499"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500" name="Rectangle 3"/>
          <p:cNvSpPr>
            <a:spLocks noGrp="1" noChangeArrowheads="1"/>
          </p:cNvSpPr>
          <p:nvPr>
            <p:ph type="body" idx="1"/>
          </p:nvPr>
        </p:nvSpPr>
        <p:spPr bwMode="auto">
          <a:xfrm>
            <a:off x="685800" y="3657600"/>
            <a:ext cx="5791200" cy="3733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Determining importance and summarizing is another strategy that good readers use. Good readers think about their purpose for reading and that helps them to determine what information is important to attend to closely.  In order to summarize, a reader must be able to pick out key ideas and put them together in a succinct way (Klinger, Vaughn &amp; Boardman, 2007; NRP, 2000).</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for riddle to appear and for the title to animate to the bottom corner of the slide.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Sample script:</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Say: </a:t>
            </a:r>
            <a:r>
              <a:rPr lang="en-US" sz="1200" i="1" kern="1200" dirty="0" smtClean="0">
                <a:solidFill>
                  <a:schemeClr val="tx1"/>
                </a:solidFill>
                <a:effectLst/>
                <a:latin typeface="+mn-lt"/>
                <a:ea typeface="+mn-ea"/>
                <a:cs typeface="+mn-cs"/>
              </a:rPr>
              <a:t>In my think-aloud, I tried to determine what information might be important in helping me solve the riddle. I saw a theme in some of the words.  I highlighted those important words – flying, jumping, jouncing, and somersaulting. I then pulled all of this information together to predict that the riddle may be about gymnastics. If I summarized what I read, I might say that the riddle is about a fun, outdoor activity.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eaLnBrk="1" hangingPunct="1">
              <a:spcBef>
                <a:spcPct val="0"/>
              </a:spcBef>
            </a:pPr>
            <a:endParaRPr lang="en-US" dirty="0" smtClean="0"/>
          </a:p>
          <a:p>
            <a:pPr eaLnBrk="1" hangingPunct="1">
              <a:spcBef>
                <a:spcPct val="0"/>
              </a:spcBef>
            </a:pPr>
            <a:endParaRPr lang="en-US" b="1"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Notes Placeholder 2"/>
          <p:cNvSpPr>
            <a:spLocks noGrp="1"/>
          </p:cNvSpPr>
          <p:nvPr>
            <p:ph type="body" idx="1"/>
          </p:nvPr>
        </p:nvSpPr>
        <p:spPr bwMode="auto">
          <a:xfrm>
            <a:off x="609600" y="38100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Give participants a few moments to reflect on their thinking.</a:t>
            </a:r>
            <a:endParaRPr lang="en-US" dirty="0" smtClean="0"/>
          </a:p>
          <a:p>
            <a:r>
              <a:rPr lang="en-US" dirty="0" smtClean="0"/>
              <a:t> </a:t>
            </a:r>
          </a:p>
          <a:p>
            <a:pPr eaLnBrk="1" hangingPunct="1">
              <a:spcBef>
                <a:spcPct val="0"/>
              </a:spcBef>
            </a:pPr>
            <a:endParaRPr lang="en-US" b="1" dirty="0"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4322FC-2D46-4BF3-89B4-EABE70371AF8}" type="slidenum">
              <a:rPr lang="en-US"/>
              <a:pPr fontAlgn="base">
                <a:spcBef>
                  <a:spcPct val="0"/>
                </a:spcBef>
                <a:spcAft>
                  <a:spcPct val="0"/>
                </a:spcAft>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xfrm>
            <a:off x="685800" y="3733800"/>
            <a:ext cx="5486400" cy="472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Think for a moment. . .How does </a:t>
            </a:r>
            <a:r>
              <a:rPr lang="en-US" dirty="0" err="1" smtClean="0"/>
              <a:t>Jamika’s</a:t>
            </a:r>
            <a:r>
              <a:rPr lang="en-US" dirty="0" smtClean="0"/>
              <a:t> story shape your view of comprehension instruction?  </a:t>
            </a:r>
            <a:r>
              <a:rPr lang="en-US" b="1" dirty="0" smtClean="0"/>
              <a:t>(Pause 3-5 seconds.)  </a:t>
            </a:r>
            <a:r>
              <a:rPr lang="en-US" dirty="0" smtClean="0"/>
              <a:t>Now, turn and talk with a partner at your table.</a:t>
            </a:r>
          </a:p>
          <a:p>
            <a:r>
              <a:rPr lang="en-US" b="1" dirty="0" smtClean="0"/>
              <a:t> </a:t>
            </a:r>
            <a:endParaRPr lang="en-US" dirty="0" smtClean="0"/>
          </a:p>
          <a:p>
            <a:r>
              <a:rPr lang="en-US" b="1" dirty="0" smtClean="0"/>
              <a:t>After a brief partner discussion say: </a:t>
            </a:r>
            <a:r>
              <a:rPr lang="en-US" dirty="0" smtClean="0"/>
              <a:t>Think about </a:t>
            </a:r>
            <a:r>
              <a:rPr lang="en-US" dirty="0" err="1" smtClean="0"/>
              <a:t>Jamika’s</a:t>
            </a:r>
            <a:r>
              <a:rPr lang="en-US" dirty="0" smtClean="0"/>
              <a:t> story as we work through this session today.  We will come back to it at the end of the module.</a:t>
            </a:r>
          </a:p>
          <a:p>
            <a:pPr eaLnBrk="1" hangingPunct="1">
              <a:spcBef>
                <a:spcPct val="0"/>
              </a:spcBef>
            </a:pPr>
            <a:endParaRPr 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E478530-9531-4E76-BDFD-BECBF44F31D2}" type="slidenum">
              <a:rPr lang="en-US" smtClean="0">
                <a:solidFill>
                  <a:srgbClr val="000000"/>
                </a:solidFill>
              </a:rPr>
              <a:pPr eaLnBrk="1" fontAlgn="base" hangingPunct="1">
                <a:spcBef>
                  <a:spcPct val="0"/>
                </a:spcBef>
                <a:spcAft>
                  <a:spcPct val="0"/>
                </a:spcAft>
              </a:pPr>
              <a:t>3</a:t>
            </a:fld>
            <a:endParaRPr lang="en-US"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6CD01-74AE-4A04-9EA7-1BBD07170045}" type="slidenum">
              <a:rPr lang="en-US"/>
              <a:pPr fontAlgn="base">
                <a:spcBef>
                  <a:spcPct val="0"/>
                </a:spcBef>
                <a:spcAft>
                  <a:spcPct val="0"/>
                </a:spcAft>
                <a:defRPr/>
              </a:pPr>
              <a:t>30</a:t>
            </a:fld>
            <a:endParaRPr lang="en-US"/>
          </a:p>
        </p:txBody>
      </p:sp>
      <p:sp>
        <p:nvSpPr>
          <p:cNvPr id="108547"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8" name="Rectangle 3"/>
          <p:cNvSpPr>
            <a:spLocks noGrp="1" noChangeArrowheads="1"/>
          </p:cNvSpPr>
          <p:nvPr>
            <p:ph type="body" idx="1"/>
          </p:nvPr>
        </p:nvSpPr>
        <p:spPr bwMode="auto">
          <a:xfrm>
            <a:off x="457200" y="3733800"/>
            <a:ext cx="6027737" cy="49609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The last strategy we want to discuss is monitoring and clarifying.  Readers who are good at monitoring their comprehension know when they understand what they read and when they do not.   Monitoring and clarifying provide a foundation for the other strategies – they tell us when it’s time to employ a strategy to “fix-up” our understanding (Fletcher, Lyon, Fuchs, &amp; Barnes, 2007; Snow, Burns &amp; Griffin, 1998; </a:t>
            </a:r>
            <a:r>
              <a:rPr lang="en-US" dirty="0" err="1" smtClean="0"/>
              <a:t>Tovani</a:t>
            </a:r>
            <a:r>
              <a:rPr lang="en-US" dirty="0" smtClean="0"/>
              <a:t>, 2000).</a:t>
            </a:r>
          </a:p>
          <a:p>
            <a:r>
              <a:rPr lang="en-US" dirty="0" smtClean="0"/>
              <a:t> </a:t>
            </a:r>
          </a:p>
          <a:p>
            <a:r>
              <a:rPr lang="en-US" dirty="0" smtClean="0"/>
              <a:t>Our goal, then, is to help students be aware of what they do understand and what they don’t.  To do this, we ask students to share their thinking with us and explain why they think what they do (metacognition).</a:t>
            </a:r>
          </a:p>
          <a:p>
            <a:r>
              <a:rPr lang="en-US" dirty="0" smtClean="0"/>
              <a:t> </a:t>
            </a:r>
          </a:p>
          <a:p>
            <a:r>
              <a:rPr lang="en-US" b="1" dirty="0" smtClean="0"/>
              <a:t>Click for riddle to appear and for the title to animate to the bottom corner of the slide.</a:t>
            </a:r>
            <a:endParaRPr lang="en-US" dirty="0" smtClean="0"/>
          </a:p>
          <a:p>
            <a:r>
              <a:rPr lang="en-US" b="1" dirty="0" smtClean="0"/>
              <a:t> </a:t>
            </a:r>
            <a:endParaRPr lang="en-US" dirty="0" smtClean="0"/>
          </a:p>
          <a:p>
            <a:r>
              <a:rPr lang="en-US" b="1" dirty="0" smtClean="0"/>
              <a:t>Sample script:</a:t>
            </a:r>
            <a:endParaRPr lang="en-US" dirty="0" smtClean="0"/>
          </a:p>
          <a:p>
            <a:r>
              <a:rPr lang="en-US" b="1" i="1" dirty="0" smtClean="0"/>
              <a:t>Say: </a:t>
            </a:r>
            <a:r>
              <a:rPr lang="en-US" i="1" dirty="0" smtClean="0"/>
              <a:t>In my think-aloud, I thought that the piece might be about gymnastics.  Then I reread and thought about the information that did not fit with my prediction.  I was pretty sure that the riddle was about something outside because of the warm wind blowing. That information helped me realize that likely, the riddle wasn’t about gymnastics, which usually occurs inside. But hmmm, I think that I was on the right track…</a:t>
            </a:r>
            <a:endParaRPr lang="en-US" dirty="0" smtClean="0"/>
          </a:p>
          <a:p>
            <a:r>
              <a:rPr lang="en-US" dirty="0" smtClean="0"/>
              <a:t> </a:t>
            </a:r>
          </a:p>
          <a:p>
            <a:pPr eaLnBrk="1" hangingPunct="1">
              <a:spcBef>
                <a:spcPct val="0"/>
              </a:spcBef>
            </a:pPr>
            <a:endParaRPr lang="en-US" b="1"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xfrm>
            <a:off x="609600" y="38100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Give participants a few moments to reflect on their thinking.</a:t>
            </a:r>
            <a:endParaRPr lang="en-US" dirty="0" smtClean="0"/>
          </a:p>
          <a:p>
            <a:r>
              <a:rPr lang="en-US" dirty="0" smtClean="0"/>
              <a:t> </a:t>
            </a:r>
          </a:p>
          <a:p>
            <a:pPr eaLnBrk="1" hangingPunct="1">
              <a:spcBef>
                <a:spcPct val="0"/>
              </a:spcBef>
            </a:pPr>
            <a:endParaRPr lang="en-US" b="1" dirty="0"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42C1D6-6D43-4D2D-8D12-1C45060B330E}" type="slidenum">
              <a:rPr lang="en-US"/>
              <a:pPr fontAlgn="base">
                <a:spcBef>
                  <a:spcPct val="0"/>
                </a:spcBef>
                <a:spcAft>
                  <a:spcPct val="0"/>
                </a:spcAft>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572E21-C405-4B36-9DD7-18AFC1CB4CD9}" type="slidenum">
              <a:rPr lang="en-US"/>
              <a:pPr fontAlgn="base">
                <a:spcBef>
                  <a:spcPct val="0"/>
                </a:spcBef>
                <a:spcAft>
                  <a:spcPct val="0"/>
                </a:spcAft>
                <a:defRPr/>
              </a:pPr>
              <a:t>32</a:t>
            </a:fld>
            <a:endParaRPr lang="en-US"/>
          </a:p>
        </p:txBody>
      </p:sp>
      <p:sp>
        <p:nvSpPr>
          <p:cNvPr id="110595"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6" name="Rectangle 3"/>
          <p:cNvSpPr>
            <a:spLocks noGrp="1" noChangeArrowheads="1"/>
          </p:cNvSpPr>
          <p:nvPr>
            <p:ph type="body" idx="1"/>
          </p:nvPr>
        </p:nvSpPr>
        <p:spPr bwMode="auto">
          <a:xfrm>
            <a:off x="457200" y="3657600"/>
            <a:ext cx="6103937" cy="3867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NOTE TO PRESENTER:  THE INITIAL POEM WAS ABOUT A TRAMPOLINE.  THE POEM WHICH THE PARTICIPANTS USED REPRESENTS A TREE.  </a:t>
            </a:r>
          </a:p>
          <a:p>
            <a:endParaRPr lang="en-US" b="1" dirty="0" smtClean="0"/>
          </a:p>
          <a:p>
            <a:r>
              <a:rPr lang="en-US" b="1" dirty="0" smtClean="0"/>
              <a:t>Say: </a:t>
            </a:r>
            <a:r>
              <a:rPr lang="en-US" dirty="0" smtClean="0"/>
              <a:t>Remember, the goal of this activity was not to find the correct answer to the riddle. This exercise was to help us “uncover” the strategies that we tend to rely on while reading. </a:t>
            </a:r>
          </a:p>
          <a:p>
            <a:r>
              <a:rPr lang="en-US" dirty="0" smtClean="0"/>
              <a:t> </a:t>
            </a:r>
          </a:p>
          <a:p>
            <a:r>
              <a:rPr lang="en-US" dirty="0" smtClean="0"/>
              <a:t>Of course, we always check our CPQ after reading.  Our CPQ was </a:t>
            </a:r>
            <a:r>
              <a:rPr lang="en-US" i="1" dirty="0" smtClean="0"/>
              <a:t>“What might this riddle be about?”. </a:t>
            </a:r>
            <a:endParaRPr lang="en-US" dirty="0" smtClean="0"/>
          </a:p>
          <a:p>
            <a:r>
              <a:rPr lang="en-US" b="1" dirty="0" smtClean="0"/>
              <a:t> </a:t>
            </a:r>
            <a:endParaRPr lang="en-US" dirty="0" smtClean="0"/>
          </a:p>
          <a:p>
            <a:r>
              <a:rPr lang="en-US" dirty="0" smtClean="0"/>
              <a:t>Does anyone think that they have figured out the riddle?</a:t>
            </a:r>
          </a:p>
          <a:p>
            <a:r>
              <a:rPr lang="en-US" dirty="0" smtClean="0"/>
              <a:t> </a:t>
            </a:r>
          </a:p>
          <a:p>
            <a:r>
              <a:rPr lang="en-US" b="1" dirty="0" smtClean="0"/>
              <a:t>Select 2-3 participants to share.  Thank them for sharing and ask them to explain their thinking by asking, “Why do you think that?” or, “What led you to that conclusion?”</a:t>
            </a:r>
            <a:endParaRPr lang="en-US" dirty="0" smtClean="0"/>
          </a:p>
          <a:p>
            <a:r>
              <a:rPr lang="en-US" dirty="0" smtClean="0"/>
              <a:t> </a:t>
            </a:r>
          </a:p>
          <a:p>
            <a:pPr eaLnBrk="1" hangingPunct="1">
              <a:spcBef>
                <a:spcPct val="0"/>
              </a:spcBef>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Once again, the goal of this activity was not to find the correct answer to the riddle. This exercise was to help us “uncover” the strategies that we tend to rely on while reading. </a:t>
            </a:r>
          </a:p>
          <a:p>
            <a:endParaRPr lang="en-US" dirty="0" smtClean="0"/>
          </a:p>
          <a:p>
            <a:r>
              <a:rPr lang="en-US" dirty="0" smtClean="0"/>
              <a:t>However, the author of the riddle said that the poem was about </a:t>
            </a:r>
            <a:r>
              <a:rPr lang="en-US" b="1" dirty="0" smtClean="0"/>
              <a:t>(CLICK) </a:t>
            </a:r>
            <a:r>
              <a:rPr lang="en-US" dirty="0" smtClean="0"/>
              <a:t>a tree.</a:t>
            </a:r>
          </a:p>
          <a:p>
            <a:endParaRPr lang="en-US" dirty="0" smtClean="0"/>
          </a:p>
        </p:txBody>
      </p:sp>
      <p:sp>
        <p:nvSpPr>
          <p:cNvPr id="4" name="Slide Number Placeholder 3"/>
          <p:cNvSpPr>
            <a:spLocks noGrp="1"/>
          </p:cNvSpPr>
          <p:nvPr>
            <p:ph type="sldNum" sz="quarter" idx="5"/>
          </p:nvPr>
        </p:nvSpPr>
        <p:spPr/>
        <p:txBody>
          <a:bodyPr/>
          <a:lstStyle/>
          <a:p>
            <a:pPr>
              <a:defRPr/>
            </a:pPr>
            <a:fld id="{F9ABB5FB-D5E9-40F2-BA27-6676E5402219}"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 name="Slide Number Placeholder 3"/>
          <p:cNvSpPr>
            <a:spLocks noGrp="1"/>
          </p:cNvSpPr>
          <p:nvPr>
            <p:ph type="sldNum" sz="quarter" idx="5"/>
          </p:nvPr>
        </p:nvSpPr>
        <p:spPr/>
        <p:txBody>
          <a:bodyPr/>
          <a:lstStyle/>
          <a:p>
            <a:pPr>
              <a:defRPr/>
            </a:pPr>
            <a:fld id="{D88695D6-E682-4538-99A9-1480CC07AFF2}" type="slidenum">
              <a:rPr lang="en-US" smtClean="0"/>
              <a:pPr>
                <a:defRPr/>
              </a:pPr>
              <a:t>34</a:t>
            </a:fld>
            <a:endParaRPr lang="en-US"/>
          </a:p>
        </p:txBody>
      </p:sp>
      <p:sp>
        <p:nvSpPr>
          <p:cNvPr id="112644" name="Notes Placeholder 7"/>
          <p:cNvSpPr>
            <a:spLocks noGrp="1"/>
          </p:cNvSpPr>
          <p:nvPr/>
        </p:nvSpPr>
        <p:spPr bwMode="auto">
          <a:xfrm>
            <a:off x="454025" y="3629025"/>
            <a:ext cx="5949950" cy="480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11" tIns="44856" rIns="89711" bIns="44856"/>
          <a:lstStyle/>
          <a:p>
            <a:pPr eaLnBrk="0" hangingPunct="0">
              <a:spcBef>
                <a:spcPct val="30000"/>
              </a:spcBef>
            </a:pPr>
            <a:endParaRPr lang="en-US" sz="1200" b="1" dirty="0">
              <a:latin typeface="Calibri" pitchFamily="34" charset="0"/>
            </a:endParaRPr>
          </a:p>
          <a:p>
            <a:pPr eaLnBrk="0" hangingPunct="0">
              <a:spcBef>
                <a:spcPct val="30000"/>
              </a:spcBef>
            </a:pPr>
            <a:r>
              <a:rPr lang="en-US" sz="1200" b="1" dirty="0">
                <a:latin typeface="Calibri" pitchFamily="34" charset="0"/>
              </a:rPr>
              <a:t>Say: </a:t>
            </a:r>
            <a:r>
              <a:rPr lang="en-US" sz="1200" dirty="0">
                <a:latin typeface="Calibri" pitchFamily="34" charset="0"/>
              </a:rPr>
              <a:t>Here are the cognitive strategies that we just discussed. You will notice that we have highlighted 6 thinking processes that proficient readers use. “…[E]</a:t>
            </a:r>
            <a:r>
              <a:rPr lang="en-US" sz="1200" dirty="0" err="1">
                <a:latin typeface="Calibri" pitchFamily="34" charset="0"/>
              </a:rPr>
              <a:t>ffective</a:t>
            </a:r>
            <a:r>
              <a:rPr lang="en-US" sz="1200" dirty="0">
                <a:latin typeface="Calibri" pitchFamily="34" charset="0"/>
              </a:rPr>
              <a:t> readers actually use a small repertoire of strategies…. For students to acquire such skills to the point of internalization probably requires several years of instruction and </a:t>
            </a:r>
            <a:r>
              <a:rPr lang="en-US" sz="1200" dirty="0" err="1">
                <a:latin typeface="Calibri" pitchFamily="34" charset="0"/>
              </a:rPr>
              <a:t>scaffolded</a:t>
            </a:r>
            <a:r>
              <a:rPr lang="en-US" sz="1200" dirty="0">
                <a:latin typeface="Calibri" pitchFamily="34" charset="0"/>
              </a:rPr>
              <a:t> use, although comprehension gains should be quite pronounced even during the first year (Brown et al., 1996; Pressley et al., 1992). Yes, we have a vision of what it takes to create strategic elementary readers” (Pressley, April 2006, p. 18).</a:t>
            </a:r>
          </a:p>
          <a:p>
            <a:pPr eaLnBrk="0" hangingPunct="0">
              <a:spcBef>
                <a:spcPct val="30000"/>
              </a:spcBef>
            </a:pPr>
            <a:r>
              <a:rPr lang="en-US" sz="1200" b="1" dirty="0">
                <a:latin typeface="Calibri" pitchFamily="34" charset="0"/>
              </a:rPr>
              <a:t> </a:t>
            </a:r>
            <a:endParaRPr lang="en-US" sz="1200" dirty="0">
              <a:latin typeface="Calibri" pitchFamily="34" charset="0"/>
            </a:endParaRPr>
          </a:p>
          <a:p>
            <a:pPr eaLnBrk="0" hangingPunct="0">
              <a:spcBef>
                <a:spcPct val="30000"/>
              </a:spcBef>
            </a:pPr>
            <a:r>
              <a:rPr lang="en-US" sz="1200" dirty="0">
                <a:latin typeface="Calibri" pitchFamily="34" charset="0"/>
              </a:rPr>
              <a:t> </a:t>
            </a:r>
          </a:p>
        </p:txBody>
      </p:sp>
      <p:sp>
        <p:nvSpPr>
          <p:cNvPr id="112645" name="Notes Placeholder 1"/>
          <p:cNvSpPr>
            <a:spLocks noGrp="1"/>
          </p:cNvSpPr>
          <p:nvPr/>
        </p:nvSpPr>
        <p:spPr bwMode="auto">
          <a:xfrm>
            <a:off x="298450" y="3371850"/>
            <a:ext cx="6261100" cy="532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11" tIns="44856" rIns="89711" bIns="44856"/>
          <a:lstStyle/>
          <a:p>
            <a:pPr eaLnBrk="0" hangingPunct="0">
              <a:spcBef>
                <a:spcPct val="30000"/>
              </a:spcBef>
            </a:pPr>
            <a:endParaRPr lang="en-US" sz="1200">
              <a:latin typeface="Calibri" pitchFamily="34" charset="0"/>
            </a:endParaRPr>
          </a:p>
        </p:txBody>
      </p:sp>
      <p:sp>
        <p:nvSpPr>
          <p:cNvPr id="2" name="Notes Placeholder 1"/>
          <p:cNvSpPr>
            <a:spLocks noGrp="1"/>
          </p:cNvSpPr>
          <p:nvPr>
            <p:ph type="body" idx="1"/>
          </p:nvPr>
        </p:nvSpPr>
        <p:spPr/>
        <p:txBody>
          <a:bodyPr/>
          <a:lstStyle/>
          <a:p>
            <a:r>
              <a:rPr lang="en-US" b="1" dirty="0" smtClean="0"/>
              <a:t>Say: </a:t>
            </a:r>
            <a:r>
              <a:rPr lang="en-US" sz="1200" b="0" i="0" u="none" strike="noStrike" kern="1200" baseline="0" dirty="0" smtClean="0">
                <a:solidFill>
                  <a:schemeClr val="tx1"/>
                </a:solidFill>
                <a:latin typeface="+mn-lt"/>
                <a:ea typeface="+mn-ea"/>
                <a:cs typeface="+mn-cs"/>
              </a:rPr>
              <a:t>Here are the cognitive strategies that we just discussed. You will notice that we have highlighted 6 thinking processes that proficient readers use. “…[E]</a:t>
            </a:r>
            <a:r>
              <a:rPr lang="en-US" sz="1200" b="0" i="0" u="none" strike="noStrike" kern="1200" baseline="0" dirty="0" err="1" smtClean="0">
                <a:solidFill>
                  <a:schemeClr val="tx1"/>
                </a:solidFill>
                <a:latin typeface="+mn-lt"/>
                <a:ea typeface="+mn-ea"/>
                <a:cs typeface="+mn-cs"/>
              </a:rPr>
              <a:t>ffective</a:t>
            </a:r>
            <a:r>
              <a:rPr lang="en-US" sz="1200" b="0" i="0" u="none" strike="noStrike" kern="1200" baseline="0" dirty="0" smtClean="0">
                <a:solidFill>
                  <a:schemeClr val="tx1"/>
                </a:solidFill>
                <a:latin typeface="+mn-lt"/>
                <a:ea typeface="+mn-ea"/>
                <a:cs typeface="+mn-cs"/>
              </a:rPr>
              <a:t> readers actually use a small repertoire of strategies…. For students to acquire such skills to the point of internalization probably requires several years of instruction and </a:t>
            </a:r>
            <a:r>
              <a:rPr lang="en-US" sz="1200" b="0" i="0" u="none" strike="noStrike" kern="1200" baseline="0" dirty="0" err="1" smtClean="0">
                <a:solidFill>
                  <a:schemeClr val="tx1"/>
                </a:solidFill>
                <a:latin typeface="+mn-lt"/>
                <a:ea typeface="+mn-ea"/>
                <a:cs typeface="+mn-cs"/>
              </a:rPr>
              <a:t>scaffolded</a:t>
            </a:r>
            <a:r>
              <a:rPr lang="en-US" sz="1200" b="0" i="0" u="none" strike="noStrike" kern="1200" baseline="0" dirty="0" smtClean="0">
                <a:solidFill>
                  <a:schemeClr val="tx1"/>
                </a:solidFill>
                <a:latin typeface="+mn-lt"/>
                <a:ea typeface="+mn-ea"/>
                <a:cs typeface="+mn-cs"/>
              </a:rPr>
              <a:t> use, although comprehension gains should be quite pronounced even during the first year (Brown et al.,1996; Pressley et al., 1992). Yes, we have a vision of what it takes to create strategic</a:t>
            </a:r>
          </a:p>
          <a:p>
            <a:r>
              <a:rPr lang="en-US" sz="1200" b="0" i="0" u="none" strike="noStrike" kern="1200" baseline="0" dirty="0" smtClean="0">
                <a:solidFill>
                  <a:schemeClr val="tx1"/>
                </a:solidFill>
                <a:latin typeface="+mn-lt"/>
                <a:ea typeface="+mn-ea"/>
                <a:cs typeface="+mn-cs"/>
              </a:rPr>
              <a:t>elementary readers” (Pressley, April 2006, p. 18).</a:t>
            </a:r>
            <a:endParaRPr lang="en-US" b="1"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xfrm>
            <a:off x="685800" y="36576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a:t>
            </a:r>
            <a:r>
              <a:rPr lang="en-US" dirty="0" smtClean="0"/>
              <a:t>  Look down through the notes which recorded your thoughts about the poem and the cognitive strategies you used to comprehend the text.  Which strategy did you tend to rely on the most?</a:t>
            </a:r>
          </a:p>
          <a:p>
            <a:endParaRPr lang="en-US" b="1" dirty="0" smtClean="0"/>
          </a:p>
          <a:p>
            <a:r>
              <a:rPr lang="en-US" b="1" dirty="0" smtClean="0"/>
              <a:t>Say:  </a:t>
            </a:r>
            <a:r>
              <a:rPr lang="en-US" dirty="0" smtClean="0"/>
              <a:t>Turn and talk with your partner about your findings.  How does reflecting on your own strategy use help you to think about comprehension instruction?</a:t>
            </a:r>
            <a:endParaRPr lang="en-US" b="1" dirty="0" smtClean="0"/>
          </a:p>
        </p:txBody>
      </p:sp>
      <p:sp>
        <p:nvSpPr>
          <p:cNvPr id="4" name="Slide Number Placeholder 3"/>
          <p:cNvSpPr>
            <a:spLocks noGrp="1"/>
          </p:cNvSpPr>
          <p:nvPr>
            <p:ph type="sldNum" sz="quarter" idx="5"/>
          </p:nvPr>
        </p:nvSpPr>
        <p:spPr/>
        <p:txBody>
          <a:bodyPr/>
          <a:lstStyle/>
          <a:p>
            <a:pPr>
              <a:defRPr/>
            </a:pPr>
            <a:fld id="{EF0C1429-C74D-45FA-A0A0-BC885E3EF762}"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Notes Placeholder 2"/>
          <p:cNvSpPr>
            <a:spLocks noGrp="1"/>
          </p:cNvSpPr>
          <p:nvPr>
            <p:ph type="body" idx="1"/>
          </p:nvPr>
        </p:nvSpPr>
        <p:spPr bwMode="auto">
          <a:xfrm>
            <a:off x="762000" y="37338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09638"/>
            <a:r>
              <a:rPr lang="en-US" b="1" dirty="0" smtClean="0"/>
              <a:t>Say: </a:t>
            </a:r>
            <a:r>
              <a:rPr lang="en-US" dirty="0" smtClean="0"/>
              <a:t>As we reflect upon our own strategy use, we can see how important it is to ensure that our instruction focuses on ALL of the cognitive strategies that proficient readers use. Our ELAR and SLAR TEKS reinforce this notion as it outlines student expectations in the area of comprehension.</a:t>
            </a:r>
          </a:p>
          <a:p>
            <a:pPr defTabSz="909638"/>
            <a:endParaRPr lang="en-US" dirty="0" smtClean="0"/>
          </a:p>
          <a:p>
            <a:pPr defTabSz="909638"/>
            <a:r>
              <a:rPr lang="en-US" dirty="0" smtClean="0"/>
              <a:t>This is Figure 19. It is part of the comprehension ELAR/SLAR TEKS. </a:t>
            </a:r>
          </a:p>
          <a:p>
            <a:pPr defTabSz="909638"/>
            <a:r>
              <a:rPr lang="en-US" dirty="0" smtClean="0"/>
              <a:t>Let’s focus</a:t>
            </a:r>
            <a:r>
              <a:rPr lang="en-US" baseline="0" dirty="0" smtClean="0"/>
              <a:t> on the</a:t>
            </a:r>
            <a:r>
              <a:rPr lang="en-US" dirty="0" smtClean="0"/>
              <a:t> student expectations for seventh</a:t>
            </a:r>
            <a:r>
              <a:rPr lang="en-US" baseline="0" dirty="0" smtClean="0"/>
              <a:t> grade as a way to frame our discussion.</a:t>
            </a:r>
            <a:endParaRPr lang="en-US" dirty="0" smtClean="0"/>
          </a:p>
          <a:p>
            <a:pPr defTabSz="909638"/>
            <a:endParaRPr lang="en-US" b="1" dirty="0" smtClean="0"/>
          </a:p>
          <a:p>
            <a:pPr defTabSz="909638"/>
            <a:r>
              <a:rPr lang="en-US" b="1" dirty="0" smtClean="0"/>
              <a:t>CLICK</a:t>
            </a:r>
            <a:endParaRPr lang="en-US" dirty="0" smtClean="0"/>
          </a:p>
          <a:p>
            <a:pPr defTabSz="909638"/>
            <a:endParaRPr lang="en-US" b="1" dirty="0" smtClean="0"/>
          </a:p>
          <a:p>
            <a:pPr defTabSz="909638"/>
            <a:r>
              <a:rPr lang="en-US" b="1" dirty="0" smtClean="0"/>
              <a:t>Say:</a:t>
            </a:r>
            <a:r>
              <a:rPr lang="en-US" dirty="0" smtClean="0"/>
              <a:t> Students use a flexible range of metacognitive skills. We introduce our students to the various strategies through direct, explicit, systematic instruction following the cognitive strategy routine.  </a:t>
            </a:r>
          </a:p>
          <a:p>
            <a:pPr defTabSz="909638"/>
            <a:endParaRPr lang="en-US" b="1" dirty="0" smtClean="0"/>
          </a:p>
        </p:txBody>
      </p:sp>
      <p:sp>
        <p:nvSpPr>
          <p:cNvPr id="4" name="Slide Number Placeholder 3"/>
          <p:cNvSpPr>
            <a:spLocks noGrp="1"/>
          </p:cNvSpPr>
          <p:nvPr>
            <p:ph type="sldNum" sz="quarter" idx="5"/>
          </p:nvPr>
        </p:nvSpPr>
        <p:spPr/>
        <p:txBody>
          <a:bodyPr/>
          <a:lstStyle/>
          <a:p>
            <a:pPr>
              <a:defRPr/>
            </a:pPr>
            <a:fld id="{3D7EDC4E-F6D6-441D-9746-7DA965C3E0C3}"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5" name="Notes Placeholder 2"/>
          <p:cNvSpPr>
            <a:spLocks noGrp="1"/>
          </p:cNvSpPr>
          <p:nvPr>
            <p:ph type="body" idx="1"/>
          </p:nvPr>
        </p:nvSpPr>
        <p:spPr bwMode="auto">
          <a:xfrm>
            <a:off x="685800" y="38862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Student expectation A</a:t>
            </a:r>
          </a:p>
          <a:p>
            <a:endParaRPr lang="en-US" b="1" dirty="0" smtClean="0"/>
          </a:p>
          <a:p>
            <a:r>
              <a:rPr lang="en-US" b="1" dirty="0" smtClean="0"/>
              <a:t>CLICK</a:t>
            </a:r>
          </a:p>
          <a:p>
            <a:endParaRPr lang="en-US" b="1" dirty="0" smtClean="0"/>
          </a:p>
          <a:p>
            <a:r>
              <a:rPr lang="en-US" b="1" dirty="0" smtClean="0"/>
              <a:t>Say: </a:t>
            </a:r>
            <a:r>
              <a:rPr lang="en-US" dirty="0" smtClean="0"/>
              <a:t>…establish purposes for reading selected texts is addressed in our Reading With Purpose module. </a:t>
            </a:r>
            <a:endParaRPr lang="en-US" b="1" dirty="0" smtClean="0"/>
          </a:p>
          <a:p>
            <a:r>
              <a:rPr lang="en-US" dirty="0" smtClean="0"/>
              <a:t>Student expectation B…</a:t>
            </a:r>
          </a:p>
          <a:p>
            <a:endParaRPr lang="en-US" b="1" dirty="0" smtClean="0"/>
          </a:p>
          <a:p>
            <a:r>
              <a:rPr lang="en-US" b="1" dirty="0" smtClean="0"/>
              <a:t>CLICK</a:t>
            </a:r>
          </a:p>
          <a:p>
            <a:endParaRPr lang="en-US" b="1" dirty="0" smtClean="0"/>
          </a:p>
          <a:p>
            <a:r>
              <a:rPr lang="en-US" b="1" dirty="0" smtClean="0"/>
              <a:t>Say: </a:t>
            </a:r>
            <a:r>
              <a:rPr lang="en-US" dirty="0" smtClean="0"/>
              <a:t>…ask literal, interpretive, and evaluative questions of text is addressed in our Asking &amp; Answering Questions module. </a:t>
            </a:r>
          </a:p>
        </p:txBody>
      </p:sp>
      <p:sp>
        <p:nvSpPr>
          <p:cNvPr id="4" name="Slide Number Placeholder 3"/>
          <p:cNvSpPr>
            <a:spLocks noGrp="1"/>
          </p:cNvSpPr>
          <p:nvPr>
            <p:ph type="sldNum" sz="quarter" idx="5"/>
          </p:nvPr>
        </p:nvSpPr>
        <p:spPr/>
        <p:txBody>
          <a:bodyPr/>
          <a:lstStyle/>
          <a:p>
            <a:pPr>
              <a:defRPr/>
            </a:pPr>
            <a:fld id="{AD5459F0-7A3E-4CBF-8741-290E4CECD438}"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Aga</a:t>
            </a:r>
            <a:r>
              <a:rPr lang="en-US" baseline="0" dirty="0" smtClean="0"/>
              <a:t>in o</a:t>
            </a:r>
            <a:r>
              <a:rPr lang="en-US" dirty="0" smtClean="0"/>
              <a:t>ur Spanish</a:t>
            </a:r>
            <a:r>
              <a:rPr lang="en-US" baseline="0" dirty="0" smtClean="0"/>
              <a:t> Language Arts and Reading and English as a Second Language </a:t>
            </a:r>
            <a:r>
              <a:rPr lang="en-US" dirty="0" smtClean="0"/>
              <a:t>TEKS reinforce this notion as it outlines student expectations in the area of comprehension.</a:t>
            </a:r>
          </a:p>
          <a:p>
            <a:endParaRPr lang="en-US" dirty="0" smtClean="0"/>
          </a:p>
          <a:p>
            <a:r>
              <a:rPr lang="en-US" dirty="0" smtClean="0"/>
              <a:t>And, B, Students are expected to make complex inferences about text as well.</a:t>
            </a:r>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38</a:t>
            </a:fld>
            <a:endParaRPr lang="en-US"/>
          </a:p>
        </p:txBody>
      </p:sp>
    </p:spTree>
    <p:extLst>
      <p:ext uri="{BB962C8B-B14F-4D97-AF65-F5344CB8AC3E}">
        <p14:creationId xmlns:p14="http://schemas.microsoft.com/office/powerpoint/2010/main" xmlns="" val="38659927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Notes Placeholder 2"/>
          <p:cNvSpPr>
            <a:spLocks noGrp="1"/>
          </p:cNvSpPr>
          <p:nvPr>
            <p:ph type="body" idx="1"/>
          </p:nvPr>
        </p:nvSpPr>
        <p:spPr bwMode="auto">
          <a:xfrm>
            <a:off x="685800" y="3429000"/>
            <a:ext cx="5486400" cy="5029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Student expectation C…</a:t>
            </a:r>
          </a:p>
          <a:p>
            <a:r>
              <a:rPr lang="en-US" b="1" dirty="0" smtClean="0"/>
              <a:t>CLICK</a:t>
            </a:r>
          </a:p>
          <a:p>
            <a:endParaRPr lang="en-US" b="1" dirty="0" smtClean="0"/>
          </a:p>
          <a:p>
            <a:r>
              <a:rPr lang="en-US" b="1" dirty="0" smtClean="0"/>
              <a:t>Say: </a:t>
            </a:r>
            <a:r>
              <a:rPr lang="en-US" dirty="0" smtClean="0"/>
              <a:t>…explains that students are expected monitor and adjust comprehension by summarizing and synthesizing,</a:t>
            </a:r>
            <a:r>
              <a:rPr lang="en-US" baseline="0" dirty="0" smtClean="0"/>
              <a:t> which is addressed in our Determining Importance and Summarizing module.</a:t>
            </a:r>
          </a:p>
          <a:p>
            <a:r>
              <a:rPr lang="en-US" b="1" baseline="0" dirty="0" smtClean="0"/>
              <a:t>CLICK</a:t>
            </a:r>
          </a:p>
          <a:p>
            <a:endParaRPr lang="en-US" baseline="0" dirty="0" smtClean="0"/>
          </a:p>
          <a:p>
            <a:r>
              <a:rPr lang="en-US" b="1" baseline="0" dirty="0" smtClean="0"/>
              <a:t>Say: </a:t>
            </a:r>
            <a:r>
              <a:rPr lang="en-US" b="0" baseline="0" dirty="0" smtClean="0"/>
              <a:t>Students</a:t>
            </a:r>
            <a:r>
              <a:rPr lang="en-US" b="1" baseline="0" dirty="0" smtClean="0"/>
              <a:t> </a:t>
            </a:r>
            <a:r>
              <a:rPr lang="en-US" b="0" baseline="0" dirty="0" smtClean="0"/>
              <a:t>also m</a:t>
            </a:r>
            <a:r>
              <a:rPr lang="en-US" baseline="0" dirty="0" smtClean="0"/>
              <a:t>ake connections, and</a:t>
            </a:r>
          </a:p>
          <a:p>
            <a:r>
              <a:rPr lang="en-US" b="1" dirty="0" smtClean="0"/>
              <a:t>CLICK </a:t>
            </a:r>
          </a:p>
          <a:p>
            <a:endParaRPr lang="en-US" b="1" dirty="0" smtClean="0"/>
          </a:p>
          <a:p>
            <a:r>
              <a:rPr lang="en-US" b="1" dirty="0" smtClean="0"/>
              <a:t>Say: </a:t>
            </a:r>
            <a:r>
              <a:rPr lang="en-US" dirty="0" smtClean="0"/>
              <a:t>create sensory images … </a:t>
            </a:r>
          </a:p>
          <a:p>
            <a:r>
              <a:rPr lang="en-US" b="1" dirty="0" smtClean="0"/>
              <a:t>CLICK </a:t>
            </a:r>
          </a:p>
          <a:p>
            <a:endParaRPr lang="en-US" b="1" dirty="0" smtClean="0"/>
          </a:p>
          <a:p>
            <a:r>
              <a:rPr lang="en-US" b="1" dirty="0" smtClean="0"/>
              <a:t>Say:</a:t>
            </a:r>
            <a:r>
              <a:rPr lang="en-US" b="0" baseline="0" dirty="0" smtClean="0"/>
              <a:t> S</a:t>
            </a:r>
            <a:r>
              <a:rPr lang="en-US" dirty="0" smtClean="0"/>
              <a:t>tudents are also expected to make inferences as stated in student expectation D</a:t>
            </a:r>
          </a:p>
          <a:p>
            <a:r>
              <a:rPr lang="en-US" b="1" dirty="0" smtClean="0"/>
              <a:t>CLICK</a:t>
            </a:r>
          </a:p>
          <a:p>
            <a:endParaRPr lang="en-US" b="1" dirty="0" smtClean="0"/>
          </a:p>
          <a:p>
            <a:r>
              <a:rPr lang="en-US" b="1" dirty="0" smtClean="0"/>
              <a:t>Say: </a:t>
            </a:r>
            <a:r>
              <a:rPr lang="en-US" dirty="0" smtClean="0"/>
              <a:t>Summarize</a:t>
            </a:r>
            <a:r>
              <a:rPr lang="en-US" baseline="0" dirty="0" smtClean="0"/>
              <a:t> and paraphrase and</a:t>
            </a:r>
            <a:endParaRPr lang="en-US" dirty="0" smtClean="0"/>
          </a:p>
          <a:p>
            <a:r>
              <a:rPr lang="en-US" b="1" dirty="0" smtClean="0"/>
              <a:t>CLICK</a:t>
            </a:r>
          </a:p>
          <a:p>
            <a:endParaRPr lang="en-US" b="1" dirty="0" smtClean="0"/>
          </a:p>
          <a:p>
            <a:r>
              <a:rPr lang="en-US" b="1" dirty="0" smtClean="0"/>
              <a:t>Say: </a:t>
            </a:r>
            <a:r>
              <a:rPr lang="en-US" dirty="0" smtClean="0"/>
              <a:t>…make connections between and across texts.</a:t>
            </a:r>
            <a:endParaRPr lang="en-US" b="1" dirty="0" smtClean="0"/>
          </a:p>
          <a:p>
            <a:endParaRPr lang="en-US" dirty="0" smtClean="0"/>
          </a:p>
        </p:txBody>
      </p:sp>
      <p:sp>
        <p:nvSpPr>
          <p:cNvPr id="4" name="Slide Number Placeholder 3"/>
          <p:cNvSpPr>
            <a:spLocks noGrp="1"/>
          </p:cNvSpPr>
          <p:nvPr>
            <p:ph type="sldNum" sz="quarter" idx="5"/>
          </p:nvPr>
        </p:nvSpPr>
        <p:spPr/>
        <p:txBody>
          <a:bodyPr/>
          <a:lstStyle/>
          <a:p>
            <a:pPr>
              <a:defRPr/>
            </a:pPr>
            <a:fld id="{10210888-A85A-4035-BC71-B45AC615DAD9}"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xfrm>
            <a:off x="685800" y="3810000"/>
            <a:ext cx="5486400" cy="464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b="0" dirty="0" smtClean="0"/>
              <a:t>Let’s</a:t>
            </a:r>
            <a:r>
              <a:rPr lang="en-US" b="0" baseline="0" dirty="0" smtClean="0"/>
              <a:t> consider our goals for this training. </a:t>
            </a:r>
          </a:p>
          <a:p>
            <a:endParaRPr lang="en-US" b="0" baseline="0" dirty="0" smtClean="0"/>
          </a:p>
          <a:p>
            <a:r>
              <a:rPr lang="en-US" b="1" dirty="0" smtClean="0"/>
              <a:t>Read first two bullets.</a:t>
            </a:r>
            <a:endParaRPr lang="en-US" dirty="0" smtClean="0"/>
          </a:p>
          <a:p>
            <a:r>
              <a:rPr lang="en-US" b="1" dirty="0" smtClean="0"/>
              <a:t> </a:t>
            </a:r>
            <a:endParaRPr lang="en-US" dirty="0" smtClean="0"/>
          </a:p>
          <a:p>
            <a:r>
              <a:rPr lang="en-US" b="1" dirty="0" smtClean="0"/>
              <a:t>Say: </a:t>
            </a:r>
            <a:r>
              <a:rPr lang="en-US" dirty="0" smtClean="0"/>
              <a:t>We will complete an activity today to guide us to be aware of the cognitive strategies we use to comprehend.  </a:t>
            </a:r>
          </a:p>
          <a:p>
            <a:r>
              <a:rPr lang="en-US" dirty="0" smtClean="0"/>
              <a:t> </a:t>
            </a:r>
          </a:p>
          <a:p>
            <a:r>
              <a:rPr lang="en-US" b="1" dirty="0" smtClean="0"/>
              <a:t>Read third bullet.</a:t>
            </a:r>
            <a:endParaRPr lang="en-US" dirty="0" smtClean="0"/>
          </a:p>
          <a:p>
            <a:r>
              <a:rPr lang="en-US" b="1" dirty="0" smtClean="0"/>
              <a:t> </a:t>
            </a:r>
            <a:endParaRPr lang="en-US" dirty="0" smtClean="0"/>
          </a:p>
          <a:p>
            <a:r>
              <a:rPr lang="en-US" b="1" dirty="0" smtClean="0"/>
              <a:t>Say:  </a:t>
            </a:r>
            <a:r>
              <a:rPr lang="en-US" dirty="0" smtClean="0"/>
              <a:t>The strategies that each of us use to comprehend while reading are the same cognitive strategies that we will explicitly teach our students. Instruction in comprehension should occur every day.  During this P.D. we will explore a routine, outlined as a specific series of steps, that we can use to enhance our comprehension</a:t>
            </a:r>
            <a:r>
              <a:rPr lang="en-US" baseline="0" dirty="0" smtClean="0"/>
              <a:t> </a:t>
            </a:r>
            <a:r>
              <a:rPr lang="en-US" dirty="0" smtClean="0"/>
              <a:t>instruction.</a:t>
            </a:r>
          </a:p>
          <a:p>
            <a:r>
              <a:rPr lang="en-US" dirty="0" smtClean="0"/>
              <a:t> </a:t>
            </a:r>
          </a:p>
          <a:p>
            <a:pPr eaLnBrk="1" hangingPunct="1"/>
            <a:endParaRPr lang="en-US" b="1" dirty="0" smtClean="0"/>
          </a:p>
        </p:txBody>
      </p:sp>
      <p:sp>
        <p:nvSpPr>
          <p:cNvPr id="4" name="Slide Number Placeholder 3"/>
          <p:cNvSpPr>
            <a:spLocks noGrp="1"/>
          </p:cNvSpPr>
          <p:nvPr>
            <p:ph type="sldNum" sz="quarter" idx="5"/>
          </p:nvPr>
        </p:nvSpPr>
        <p:spPr/>
        <p:txBody>
          <a:bodyPr/>
          <a:lstStyle/>
          <a:p>
            <a:pPr>
              <a:defRPr/>
            </a:pPr>
            <a:fld id="{BDCD0CDD-938E-4A42-B29C-A3DD871DF904}"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Notes Placeholder 2"/>
          <p:cNvSpPr>
            <a:spLocks noGrp="1"/>
          </p:cNvSpPr>
          <p:nvPr>
            <p:ph type="body" idx="1"/>
          </p:nvPr>
        </p:nvSpPr>
        <p:spPr bwMode="auto">
          <a:xfrm>
            <a:off x="685800" y="3581400"/>
            <a:ext cx="5486400" cy="4114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a:defRPr/>
            </a:pPr>
            <a:r>
              <a:rPr lang="en-US" sz="1400" b="1" dirty="0" smtClean="0"/>
              <a:t>Say: </a:t>
            </a:r>
            <a:r>
              <a:rPr lang="en-US" sz="1400" dirty="0" smtClean="0"/>
              <a:t>As you are aware, if it is an expectation from our state standards that we teach students these cognitive strategies, then we must also assess the</a:t>
            </a:r>
            <a:r>
              <a:rPr lang="en-US" sz="1400" baseline="0" dirty="0" smtClean="0"/>
              <a:t> use and understanding of these skills and strategies.  </a:t>
            </a:r>
            <a:endParaRPr lang="en-US" sz="1400" dirty="0" smtClean="0"/>
          </a:p>
          <a:p>
            <a:pPr>
              <a:defRPr/>
            </a:pPr>
            <a:endParaRPr lang="en-US" sz="1400" b="1" dirty="0" smtClean="0"/>
          </a:p>
          <a:p>
            <a:pPr>
              <a:defRPr/>
            </a:pPr>
            <a:endParaRPr lang="en-US" b="1" dirty="0" smtClean="0"/>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63DAE9-E2AB-4010-8A65-C61F5CF7265B}" type="slidenum">
              <a:rPr lang="en-US"/>
              <a:pPr fontAlgn="base">
                <a:spcBef>
                  <a:spcPct val="0"/>
                </a:spcBef>
                <a:spcAft>
                  <a:spcPct val="0"/>
                </a:spcAft>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Notes Placeholder 2"/>
          <p:cNvSpPr>
            <a:spLocks noGrp="1"/>
          </p:cNvSpPr>
          <p:nvPr>
            <p:ph type="body" idx="1"/>
          </p:nvPr>
        </p:nvSpPr>
        <p:spPr bwMode="auto">
          <a:xfrm>
            <a:off x="685800" y="3505200"/>
            <a:ext cx="5486400" cy="495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a:defRPr/>
            </a:pPr>
            <a:r>
              <a:rPr lang="en-US" sz="1400" b="1" dirty="0" smtClean="0"/>
              <a:t>Say: </a:t>
            </a:r>
            <a:r>
              <a:rPr lang="en-US" sz="1400" dirty="0" smtClean="0"/>
              <a:t>Additionally, the comprehension strategies taught using this routine are also aligned to the TSLP. </a:t>
            </a:r>
          </a:p>
          <a:p>
            <a:pPr>
              <a:defRPr/>
            </a:pPr>
            <a:endParaRPr lang="en-US" sz="1400" b="1" dirty="0" smtClean="0"/>
          </a:p>
          <a:p>
            <a:pPr>
              <a:defRPr/>
            </a:pPr>
            <a:r>
              <a:rPr lang="en-US" sz="1400" dirty="0" smtClean="0"/>
              <a:t>Standards Based Instruction: page 46:</a:t>
            </a:r>
            <a:r>
              <a:rPr lang="en-US" sz="1400" b="1" baseline="0" dirty="0" smtClean="0"/>
              <a:t> </a:t>
            </a:r>
            <a:r>
              <a:rPr lang="en-US" sz="1400" dirty="0" smtClean="0"/>
              <a:t>SB8. Develop a campus-wide system for teaching academic vocabulary or words that influence achievement in multiple disciplines.</a:t>
            </a:r>
          </a:p>
          <a:p>
            <a:pPr>
              <a:defRPr/>
            </a:pPr>
            <a:endParaRPr lang="en-US" sz="1400" b="1" dirty="0" smtClean="0"/>
          </a:p>
          <a:p>
            <a:pPr>
              <a:defRPr/>
            </a:pPr>
            <a:r>
              <a:rPr lang="en-US" sz="1400" dirty="0" smtClean="0"/>
              <a:t>Effective Instructional Framework: page 48:</a:t>
            </a:r>
            <a:r>
              <a:rPr lang="en-US" sz="1400" baseline="0" dirty="0" smtClean="0"/>
              <a:t> </a:t>
            </a:r>
            <a:r>
              <a:rPr lang="en-US" sz="1400" dirty="0" smtClean="0"/>
              <a:t>E4. Increase student motivation and sustained engagement through quality instruction by</a:t>
            </a:r>
            <a:r>
              <a:rPr lang="en-US" sz="1400" baseline="0" dirty="0" smtClean="0"/>
              <a:t> recognizing that the knowledge students bring to learning is valued.</a:t>
            </a:r>
            <a:endParaRPr lang="en-US" sz="1400" dirty="0" smtClean="0"/>
          </a:p>
          <a:p>
            <a:pPr>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 us now look at a routine for teaching these cognitive strategies effectively.</a:t>
            </a:r>
          </a:p>
          <a:p>
            <a:pPr>
              <a:defRPr/>
            </a:pPr>
            <a:endParaRPr lang="en-US" dirty="0" smtClean="0"/>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AC026D-2EC3-47C3-BA9F-BE0099D29A27}" type="slidenum">
              <a:rPr lang="en-US"/>
              <a:pPr fontAlgn="base">
                <a:spcBef>
                  <a:spcPct val="0"/>
                </a:spcBef>
                <a:spcAft>
                  <a:spcPct val="0"/>
                </a:spcAft>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0" baseline="0" dirty="0" smtClean="0"/>
              <a:t> </a:t>
            </a:r>
            <a:r>
              <a:rPr lang="en-US" dirty="0" smtClean="0"/>
              <a:t>As with much of what we teach, cognitive strategy instruction can be embedded within a routine. A routine is a set of clear, systematic steps that we use each time we introduce or focus on a strategy in our instruction.  This routine guides us to ensure that our instruction is effective and explicit.</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42</a:t>
            </a:fld>
            <a:endParaRPr lang="en-US"/>
          </a:p>
        </p:txBody>
      </p:sp>
    </p:spTree>
    <p:extLst>
      <p:ext uri="{BB962C8B-B14F-4D97-AF65-F5344CB8AC3E}">
        <p14:creationId xmlns:p14="http://schemas.microsoft.com/office/powerpoint/2010/main" xmlns="" val="4247120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Notes Placeholder 2"/>
          <p:cNvSpPr>
            <a:spLocks noGrp="1"/>
          </p:cNvSpPr>
          <p:nvPr>
            <p:ph type="body" idx="1"/>
          </p:nvPr>
        </p:nvSpPr>
        <p:spPr bwMode="auto">
          <a:xfrm>
            <a:off x="685800" y="35814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Before we delve into the routine for teaching these strategies, we want to say a word about why we’re using the term cognitive strategies.</a:t>
            </a:r>
          </a:p>
          <a:p>
            <a:r>
              <a:rPr lang="en-US" dirty="0" smtClean="0"/>
              <a:t> </a:t>
            </a:r>
          </a:p>
          <a:p>
            <a:r>
              <a:rPr lang="en-US" b="1" dirty="0" smtClean="0"/>
              <a:t>Read slide.</a:t>
            </a:r>
            <a:endParaRPr lang="en-US" dirty="0" smtClean="0"/>
          </a:p>
          <a:p>
            <a:r>
              <a:rPr lang="en-US" dirty="0" smtClean="0"/>
              <a:t> </a:t>
            </a:r>
          </a:p>
          <a:p>
            <a:r>
              <a:rPr lang="en-US" b="1" dirty="0" smtClean="0"/>
              <a:t>Say: </a:t>
            </a:r>
            <a:r>
              <a:rPr lang="en-US" dirty="0" smtClean="0"/>
              <a:t>The words “cognitive” and “cognition” refer to our thoughts and thought processes.  We teach our students many ways of analyzing text, but today we’re focusing on those thinking processes that become automatic when we’re proficient readers. We make these strategies visible to our students. We achieve this through  systematic, direct and explicit instruction.</a:t>
            </a:r>
          </a:p>
          <a:p>
            <a:r>
              <a:rPr lang="en-US" dirty="0" smtClean="0"/>
              <a:t> </a:t>
            </a:r>
          </a:p>
          <a:p>
            <a:r>
              <a:rPr lang="en-US" dirty="0" smtClean="0"/>
              <a:t>The six strategies that we’ve talked about are sometimes called skills, strategies, or thinking processes.  </a:t>
            </a:r>
          </a:p>
          <a:p>
            <a:r>
              <a:rPr lang="en-US" dirty="0" smtClean="0"/>
              <a:t> </a:t>
            </a:r>
          </a:p>
          <a:p>
            <a:pPr eaLnBrk="1" hangingPunct="1">
              <a:spcBef>
                <a:spcPct val="0"/>
              </a:spcBef>
            </a:pPr>
            <a:endParaRPr lang="en-US" dirty="0" smtClean="0"/>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16627F-E7CD-4226-8EB5-29A397EE1BBB}" type="slidenum">
              <a:rPr lang="en-US"/>
              <a:pPr fontAlgn="base">
                <a:spcBef>
                  <a:spcPct val="0"/>
                </a:spcBef>
                <a:spcAft>
                  <a:spcPct val="0"/>
                </a:spcAft>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1859" name="Notes Placeholder 2"/>
          <p:cNvSpPr>
            <a:spLocks noGrp="1"/>
          </p:cNvSpPr>
          <p:nvPr>
            <p:ph type="body" idx="1"/>
          </p:nvPr>
        </p:nvSpPr>
        <p:spPr bwMode="auto">
          <a:xfrm>
            <a:off x="525463" y="3505200"/>
            <a:ext cx="5875337" cy="51149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Please read Handout 3 in your Additional Handouts packet. Our comprehension purpose question (CPQ) for this excerpt is, “What do we need to do, as teachers, to make sure our students are proficient readers?”</a:t>
            </a:r>
          </a:p>
          <a:p>
            <a:r>
              <a:rPr lang="en-US" b="1" dirty="0" smtClean="0"/>
              <a:t> </a:t>
            </a:r>
            <a:endParaRPr lang="en-US" dirty="0" smtClean="0"/>
          </a:p>
          <a:p>
            <a:r>
              <a:rPr lang="en-US" b="1" dirty="0" smtClean="0"/>
              <a:t>Provide time for participants to read.</a:t>
            </a:r>
            <a:endParaRPr lang="en-US" dirty="0" smtClean="0"/>
          </a:p>
          <a:p>
            <a:r>
              <a:rPr lang="en-US" b="1" dirty="0" smtClean="0"/>
              <a:t> </a:t>
            </a:r>
            <a:endParaRPr lang="en-US" dirty="0" smtClean="0"/>
          </a:p>
          <a:p>
            <a:r>
              <a:rPr lang="en-US" b="1" dirty="0" smtClean="0"/>
              <a:t>When participants are finished reading, say: </a:t>
            </a:r>
            <a:r>
              <a:rPr lang="en-US" dirty="0" smtClean="0"/>
              <a:t>What are the important ideas in this quotation?  Thinking about our CPQ - </a:t>
            </a:r>
            <a:r>
              <a:rPr lang="en-US" i="1" dirty="0" smtClean="0"/>
              <a:t>What do we need to do, as teachers, to make sure our students are proficient readers?</a:t>
            </a:r>
            <a:endParaRPr lang="en-US" dirty="0" smtClean="0"/>
          </a:p>
          <a:p>
            <a:r>
              <a:rPr lang="en-US" dirty="0" smtClean="0"/>
              <a:t> </a:t>
            </a:r>
          </a:p>
          <a:p>
            <a:r>
              <a:rPr lang="en-US" b="1" dirty="0" smtClean="0"/>
              <a:t>Use the Think-Turn-Talk routine to answer the CPQ.</a:t>
            </a:r>
            <a:endParaRPr lang="en-US" dirty="0" smtClean="0"/>
          </a:p>
          <a:p>
            <a:r>
              <a:rPr lang="en-US" dirty="0" smtClean="0"/>
              <a:t> </a:t>
            </a:r>
          </a:p>
          <a:p>
            <a:r>
              <a:rPr lang="en-US" b="1" dirty="0" smtClean="0"/>
              <a:t>Say: </a:t>
            </a:r>
            <a:r>
              <a:rPr lang="en-US" dirty="0" smtClean="0"/>
              <a:t>A study conducted by Duffy and colleagues (1987) found improvement with low achieving third grade readers when teachers explicitly explained the mental processing associated with using reading skills as strategies. They found that students were “(a) more aware of lesson content and of the need to be strategic when reading and (b) scored better on nontraditional, standardized, and maintenance measures of reading achievement” (Duffy et al., 1987, p. 347).</a:t>
            </a:r>
          </a:p>
          <a:p>
            <a:r>
              <a:rPr lang="en-US" dirty="0" smtClean="0"/>
              <a:t> </a:t>
            </a: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627D35-DBFF-4649-B0EE-94FD3E2EEEDA}" type="slidenum">
              <a:rPr lang="en-US"/>
              <a:pPr fontAlgn="base">
                <a:spcBef>
                  <a:spcPct val="0"/>
                </a:spcBef>
                <a:spcAft>
                  <a:spcPct val="0"/>
                </a:spcAft>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Notes Placeholder 2"/>
          <p:cNvSpPr>
            <a:spLocks noGrp="1"/>
          </p:cNvSpPr>
          <p:nvPr>
            <p:ph type="body" idx="1"/>
          </p:nvPr>
        </p:nvSpPr>
        <p:spPr bwMode="auto">
          <a:xfrm>
            <a:off x="762000" y="36576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During the remainder of the presentation, we will be referring to this blue-and-white card.</a:t>
            </a:r>
            <a:r>
              <a:rPr lang="en-US" baseline="0" dirty="0" smtClean="0"/>
              <a:t> </a:t>
            </a:r>
            <a:r>
              <a:rPr lang="en-US" dirty="0" smtClean="0"/>
              <a:t>This is the Cognitive Strategy Routine card.  </a:t>
            </a:r>
            <a:endParaRPr lang="en-US" b="1" dirty="0" smtClean="0"/>
          </a:p>
        </p:txBody>
      </p:sp>
      <p:sp>
        <p:nvSpPr>
          <p:cNvPr id="5" name="Slide Number Placeholder 4"/>
          <p:cNvSpPr>
            <a:spLocks noGrp="1"/>
          </p:cNvSpPr>
          <p:nvPr>
            <p:ph type="sldNum" sz="quarter" idx="5"/>
          </p:nvPr>
        </p:nvSpPr>
        <p:spPr/>
        <p:txBody>
          <a:bodyPr/>
          <a:lstStyle/>
          <a:p>
            <a:pPr>
              <a:defRPr/>
            </a:pPr>
            <a:fld id="{C3981FE0-43B9-4EA0-A72C-E637FCF36087}"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752600" y="609600"/>
            <a:ext cx="3133725" cy="2351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 name="Notes Placeholder 2"/>
          <p:cNvSpPr>
            <a:spLocks noGrp="1"/>
          </p:cNvSpPr>
          <p:nvPr>
            <p:ph type="body" idx="1"/>
          </p:nvPr>
        </p:nvSpPr>
        <p:spPr bwMode="auto">
          <a:xfrm>
            <a:off x="447675" y="3048000"/>
            <a:ext cx="5942013" cy="5562600"/>
          </a:xfrm>
        </p:spPr>
        <p:txBody>
          <a:bodyPr wrap="square" numCol="1" anchor="t" anchorCtr="0" compatLnSpc="1">
            <a:prstTxWarp prst="textNoShape">
              <a:avLst/>
            </a:prstTxWarp>
            <a:normAutofit fontScale="92500" lnSpcReduction="20000"/>
          </a:bodyPr>
          <a:lstStyle/>
          <a:p>
            <a:pPr>
              <a:defRPr/>
            </a:pPr>
            <a:r>
              <a:rPr lang="en-US" sz="1300" b="1" dirty="0" smtClean="0"/>
              <a:t>Say:  </a:t>
            </a:r>
            <a:r>
              <a:rPr lang="en-US" sz="1300" dirty="0" smtClean="0"/>
              <a:t>We’re going to be modeling a routine you can use to introduce these strategies to your students.  It’s based on some of the ideas expressed in the quote we just read.  </a:t>
            </a:r>
          </a:p>
          <a:p>
            <a:pPr>
              <a:defRPr/>
            </a:pPr>
            <a:r>
              <a:rPr lang="en-US" sz="1300" dirty="0" smtClean="0"/>
              <a:t> </a:t>
            </a:r>
          </a:p>
          <a:p>
            <a:pPr>
              <a:defRPr/>
            </a:pPr>
            <a:r>
              <a:rPr lang="en-US" sz="1300" dirty="0" smtClean="0"/>
              <a:t>When we were learning to write lesson plans, we learned the mnemonic “I do, we do, you do,” to help us remember the sequence of steps – first I model for the students, then we all do it together, and then the students try it on their own.  </a:t>
            </a:r>
          </a:p>
          <a:p>
            <a:pPr>
              <a:defRPr/>
            </a:pPr>
            <a:r>
              <a:rPr lang="en-US" sz="1300" dirty="0" smtClean="0"/>
              <a:t> </a:t>
            </a:r>
          </a:p>
          <a:p>
            <a:pPr>
              <a:defRPr/>
            </a:pPr>
            <a:r>
              <a:rPr lang="en-US" sz="1300" dirty="0" smtClean="0"/>
              <a:t>Often with comprehension instruction, however, we skip the “I do” and “we do” steps and go right to the “you do,” by asking the students comprehension questions without modeling the strategies they could use to figure out the answers.</a:t>
            </a:r>
          </a:p>
          <a:p>
            <a:pPr>
              <a:defRPr/>
            </a:pPr>
            <a:r>
              <a:rPr lang="en-US" sz="1300" dirty="0" smtClean="0"/>
              <a:t> </a:t>
            </a:r>
          </a:p>
          <a:p>
            <a:pPr>
              <a:defRPr/>
            </a:pPr>
            <a:r>
              <a:rPr lang="en-US" sz="1300" dirty="0" smtClean="0"/>
              <a:t>This simplified graphic is derived from the gradual release of responsibility model (Pearson &amp; Gallagher, 1983; Au &amp; Raphael, 1998 as cited in Duke &amp; Pearson, 2002). It shows how we transition our students from support to independence.  The arrow moves from a darker color to a lighter color.  In our graphics today, the darker color will show the most supported steps (Adapted from Edmonton Public Schools, 2000; Elk Island Public Schools, 2001).</a:t>
            </a:r>
          </a:p>
          <a:p>
            <a:pPr>
              <a:defRPr/>
            </a:pPr>
            <a:r>
              <a:rPr lang="en-US" sz="1300" dirty="0" smtClean="0"/>
              <a:t> </a:t>
            </a:r>
          </a:p>
          <a:p>
            <a:pPr>
              <a:defRPr/>
            </a:pPr>
            <a:r>
              <a:rPr lang="en-US" sz="1300" dirty="0" smtClean="0"/>
              <a:t>We begin by explaining the strategy and modeling through think-aloud.  As teachers, we’re doing the comprehension work at this point.</a:t>
            </a:r>
          </a:p>
          <a:p>
            <a:pPr>
              <a:defRPr/>
            </a:pPr>
            <a:r>
              <a:rPr lang="en-US" sz="1300" dirty="0" smtClean="0"/>
              <a:t> </a:t>
            </a:r>
          </a:p>
          <a:p>
            <a:pPr>
              <a:defRPr/>
            </a:pPr>
            <a:r>
              <a:rPr lang="en-US" sz="1300" dirty="0" smtClean="0"/>
              <a:t>Next, we share the application of the strategy.  As a class, we practice the strategy together.</a:t>
            </a:r>
          </a:p>
          <a:p>
            <a:pPr>
              <a:defRPr/>
            </a:pPr>
            <a:r>
              <a:rPr lang="en-US" sz="1300" dirty="0" smtClean="0"/>
              <a:t> </a:t>
            </a:r>
          </a:p>
          <a:p>
            <a:pPr>
              <a:defRPr/>
            </a:pPr>
            <a:r>
              <a:rPr lang="en-US" sz="1300" dirty="0" smtClean="0"/>
              <a:t>Third, we scaffold practice. Students practice while reading, while we provide strong support and guidance.</a:t>
            </a:r>
          </a:p>
          <a:p>
            <a:pPr>
              <a:defRPr/>
            </a:pPr>
            <a:r>
              <a:rPr lang="en-US" sz="1300" dirty="0" smtClean="0"/>
              <a:t> </a:t>
            </a:r>
          </a:p>
          <a:p>
            <a:pPr>
              <a:defRPr/>
            </a:pPr>
            <a:r>
              <a:rPr lang="en-US" sz="1300" dirty="0" smtClean="0"/>
              <a:t>Last, students apply the strategy on their own.</a:t>
            </a:r>
          </a:p>
          <a:p>
            <a:pPr>
              <a:defRPr/>
            </a:pPr>
            <a:r>
              <a:rPr lang="en-US" sz="1300" dirty="0" smtClean="0"/>
              <a:t> </a:t>
            </a:r>
          </a:p>
          <a:p>
            <a:pPr>
              <a:defRPr/>
            </a:pPr>
            <a:r>
              <a:rPr lang="en-US" sz="1300" dirty="0" smtClean="0"/>
              <a:t>Along the right side of the graphic, we see the words “Ongoing assessment and feedback.”  This is crucial to our comprehension instruction.  For example, I might move from the think-aloud stage to the shared application, but when my students share their thinking, I realize that they are struggling to use the strategy.  So I might move back to the think-aloud stage.  </a:t>
            </a:r>
          </a:p>
          <a:p>
            <a:pPr>
              <a:defRPr/>
            </a:pPr>
            <a:r>
              <a:rPr lang="en-US" sz="1300" dirty="0" smtClean="0"/>
              <a:t> </a:t>
            </a:r>
          </a:p>
          <a:p>
            <a:pPr>
              <a:defRPr/>
            </a:pPr>
            <a:r>
              <a:rPr lang="en-US" sz="1300" dirty="0" smtClean="0"/>
              <a:t>This is a fluid process that must be guided by our observations and assessments.  I also provide direct and corrective feedback to my students so they know whether or not they are using the strategies with facility.</a:t>
            </a:r>
          </a:p>
          <a:p>
            <a:pPr>
              <a:defRPr/>
            </a:pPr>
            <a:r>
              <a:rPr lang="en-US" sz="1300" b="1" dirty="0" smtClean="0"/>
              <a:t> </a:t>
            </a:r>
            <a:endParaRPr lang="en-US" sz="1300" dirty="0" smtClean="0"/>
          </a:p>
          <a:p>
            <a:pPr>
              <a:defRPr/>
            </a:pPr>
            <a:r>
              <a:rPr lang="en-US" sz="1300" dirty="0" smtClean="0"/>
              <a:t> </a:t>
            </a:r>
          </a:p>
          <a:p>
            <a:pPr eaLnBrk="1" hangingPunct="1">
              <a:spcBef>
                <a:spcPct val="0"/>
              </a:spcBef>
              <a:defRPr/>
            </a:pPr>
            <a:endParaRPr lang="en-US" b="1" dirty="0" smtClean="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C3CC46-6A27-4F8E-953E-48E8F153DC12}" type="slidenum">
              <a:rPr lang="en-US"/>
              <a:pPr fontAlgn="base">
                <a:spcBef>
                  <a:spcPct val="0"/>
                </a:spcBef>
                <a:spcAft>
                  <a:spcPct val="0"/>
                </a:spcAft>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2319338" y="684213"/>
            <a:ext cx="2409825" cy="180816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07EE82-6831-4F55-80B5-F68F7522C756}" type="slidenum">
              <a:rPr lang="en-US"/>
              <a:pPr fontAlgn="base">
                <a:spcBef>
                  <a:spcPct val="0"/>
                </a:spcBef>
                <a:spcAft>
                  <a:spcPct val="0"/>
                </a:spcAft>
                <a:defRPr/>
              </a:pPr>
              <a:t>47</a:t>
            </a:fld>
            <a:endParaRPr lang="en-US"/>
          </a:p>
        </p:txBody>
      </p:sp>
      <p:sp>
        <p:nvSpPr>
          <p:cNvPr id="7" name="Notes Placeholder 6"/>
          <p:cNvSpPr>
            <a:spLocks noGrp="1"/>
          </p:cNvSpPr>
          <p:nvPr>
            <p:ph type="body" sz="quarter" idx="10"/>
          </p:nvPr>
        </p:nvSpPr>
        <p:spPr>
          <a:xfrm>
            <a:off x="298450" y="2473325"/>
            <a:ext cx="6261100" cy="5832475"/>
          </a:xfrm>
        </p:spPr>
        <p:txBody>
          <a:bodyPr>
            <a:normAutofit fontScale="77500" lnSpcReduction="20000"/>
          </a:bodyPr>
          <a:lstStyle/>
          <a:p>
            <a:pPr>
              <a:defRPr/>
            </a:pPr>
            <a:r>
              <a:rPr lang="en-US" sz="1500" b="1" dirty="0" smtClean="0"/>
              <a:t>Say: </a:t>
            </a:r>
            <a:r>
              <a:rPr lang="en-US" sz="1500" dirty="0" smtClean="0"/>
              <a:t>We are going to model eight steps for introducing a cognitive strategy. </a:t>
            </a:r>
          </a:p>
          <a:p>
            <a:pPr>
              <a:defRPr/>
            </a:pPr>
            <a:endParaRPr lang="en-US" sz="1500" b="1" dirty="0" smtClean="0"/>
          </a:p>
          <a:p>
            <a:pPr>
              <a:defRPr/>
            </a:pPr>
            <a:r>
              <a:rPr lang="en-US" sz="1500" b="1" dirty="0" smtClean="0"/>
              <a:t>Read heading.</a:t>
            </a:r>
            <a:endParaRPr lang="en-US" sz="1500" dirty="0" smtClean="0"/>
          </a:p>
          <a:p>
            <a:pPr>
              <a:defRPr/>
            </a:pPr>
            <a:endParaRPr lang="en-US" sz="1500" b="1" dirty="0" smtClean="0"/>
          </a:p>
          <a:p>
            <a:pPr>
              <a:defRPr/>
            </a:pPr>
            <a:r>
              <a:rPr lang="en-US" sz="1500" b="1" dirty="0" smtClean="0"/>
              <a:t>Say: </a:t>
            </a:r>
            <a:r>
              <a:rPr lang="en-US" sz="1500" b="0" dirty="0" smtClean="0"/>
              <a:t>There are two purposes for introducing</a:t>
            </a:r>
            <a:r>
              <a:rPr lang="en-US" sz="1500" b="0" baseline="0" dirty="0" smtClean="0"/>
              <a:t> strategies to students through the use of an anchor lesson. First, w</a:t>
            </a:r>
            <a:r>
              <a:rPr lang="en-US" sz="1500" dirty="0" smtClean="0"/>
              <a:t>e can help clarify what the strategies are by providing students with examples of how we use the strategy in familiar contexts. All of the cognitive strategies are used not only when we read, but in our daily lives. It is important that we know our students well and are familiar with their backgrounds and interests so we can choose anchor lessons that will have meaning to them. The</a:t>
            </a:r>
            <a:r>
              <a:rPr lang="en-US" sz="1500" baseline="0" dirty="0" smtClean="0"/>
              <a:t> second purpose for an anchor lesson, is to anchor the strategy in students’ memories.  We can use the anchor lesson as a touchstone to refer to whenever we discuss the strategy.  For example, we might say, “Remember when we made inferences when we tried to figure out to whom the backpack belonged to?” </a:t>
            </a:r>
          </a:p>
          <a:p>
            <a:pPr>
              <a:defRPr/>
            </a:pPr>
            <a:endParaRPr lang="en-US" sz="1500" baseline="0" dirty="0" smtClean="0"/>
          </a:p>
          <a:p>
            <a:pPr>
              <a:defRPr/>
            </a:pPr>
            <a:r>
              <a:rPr lang="en-US" sz="1500" baseline="0" dirty="0" smtClean="0"/>
              <a:t>An anchor lesson takes 15 to 20 minutes.  We only teach one anchor lesson for each strategy. We usually teach the anchor lesson the day before we introduce using the strategy with text.</a:t>
            </a:r>
          </a:p>
          <a:p>
            <a:pPr>
              <a:defRPr/>
            </a:pPr>
            <a:endParaRPr lang="en-US" sz="1500" baseline="0" dirty="0" smtClean="0"/>
          </a:p>
          <a:p>
            <a:pPr>
              <a:defRPr/>
            </a:pPr>
            <a:r>
              <a:rPr lang="en-US" sz="1500" baseline="0" dirty="0" smtClean="0"/>
              <a:t>Let’s take a moment now to experience an anchor lesson for introducing making inferences to our students.</a:t>
            </a:r>
            <a:endParaRPr lang="en-US" sz="1500" dirty="0" smtClean="0"/>
          </a:p>
          <a:p>
            <a:pPr>
              <a:defRPr/>
            </a:pPr>
            <a:endParaRPr lang="en-US" sz="1500" b="1" dirty="0" smtClean="0"/>
          </a:p>
          <a:p>
            <a:pPr>
              <a:defRPr/>
            </a:pPr>
            <a:r>
              <a:rPr lang="en-US" sz="1500" b="1" dirty="0" smtClean="0"/>
              <a:t>Bring in a sample backpack with the several items inside (see below for suggestions).  Take one item out at a time. Show the “clue”. Think aloud or ask participants to infer something about the owner of the backpack from the clue. Follow up with the question, “What makes you think that?” to show how they use their background knowledge together with the clues to make an inference.</a:t>
            </a:r>
          </a:p>
          <a:p>
            <a:pPr>
              <a:defRPr/>
            </a:pPr>
            <a:endParaRPr lang="en-US" sz="1500" dirty="0" smtClean="0"/>
          </a:p>
          <a:p>
            <a:pPr>
              <a:defRPr/>
            </a:pPr>
            <a:r>
              <a:rPr lang="en-US" sz="1500" b="1" dirty="0" smtClean="0"/>
              <a:t>Sample Think-aloud:</a:t>
            </a:r>
          </a:p>
          <a:p>
            <a:pPr>
              <a:defRPr/>
            </a:pPr>
            <a:endParaRPr lang="en-US" sz="1500" dirty="0" smtClean="0"/>
          </a:p>
          <a:p>
            <a:pPr>
              <a:defRPr/>
            </a:pPr>
            <a:r>
              <a:rPr lang="en-US" sz="1500" b="1" i="1" dirty="0" smtClean="0"/>
              <a:t>Say: </a:t>
            </a:r>
            <a:r>
              <a:rPr lang="en-US" sz="1500" i="1" dirty="0" smtClean="0"/>
              <a:t>I have a backpack here. I don’t know to whom it belongs. There is no name on it. Let’s be detectives and use our background knowledge and the clues inside the backpack to help us figure out to whom it belongs. I notice that it has pink flowers on it.  Let’s see what’s inside. </a:t>
            </a:r>
            <a:r>
              <a:rPr lang="en-US" sz="1500" dirty="0" smtClean="0"/>
              <a:t>(Pull out a tube of lip gloss). </a:t>
            </a:r>
            <a:r>
              <a:rPr lang="en-US" sz="1500" i="1" dirty="0" smtClean="0"/>
              <a:t>Lip gloss. It’s cherry flavor. </a:t>
            </a:r>
            <a:endParaRPr lang="en-US" sz="1500" dirty="0" smtClean="0"/>
          </a:p>
          <a:p>
            <a:pPr>
              <a:defRPr/>
            </a:pPr>
            <a:r>
              <a:rPr lang="en-US" sz="1500" i="1" dirty="0" smtClean="0"/>
              <a:t> </a:t>
            </a:r>
            <a:endParaRPr lang="en-US" sz="1500" dirty="0" smtClean="0"/>
          </a:p>
          <a:p>
            <a:pPr>
              <a:defRPr/>
            </a:pPr>
            <a:r>
              <a:rPr lang="en-US" sz="1500" i="1" dirty="0" smtClean="0"/>
              <a:t>This backpack is similar to my daughter’s backpack. She also likes to wear lip gloss.  This is information that’s in my background knowledge—my experience.  I know that girls often have flowers on their backpacks and that they like to use lip gloss. Not many boys carry lip gloss in their backpacks.  These clues, plus my background knowledge help me to infer that this backpack likely belongs to a girl.  Would you all agree with my inference?</a:t>
            </a:r>
          </a:p>
          <a:p>
            <a:pPr>
              <a:defRPr/>
            </a:pPr>
            <a:endParaRPr lang="en-US" sz="1500" i="1" dirty="0"/>
          </a:p>
          <a:p>
            <a:pPr>
              <a:defRPr/>
            </a:pPr>
            <a:endParaRPr lang="en-US" sz="1500" dirty="0" smtClean="0"/>
          </a:p>
          <a:p>
            <a:pPr>
              <a:defRPr/>
            </a:pPr>
            <a:r>
              <a:rPr lang="en-US" sz="1500" b="1" i="1" dirty="0" smtClean="0"/>
              <a:t> </a:t>
            </a:r>
            <a:endParaRPr lang="en-US" sz="1500" dirty="0" smtClean="0"/>
          </a:p>
          <a:p>
            <a:pPr>
              <a:defRPr/>
            </a:pPr>
            <a:r>
              <a:rPr lang="en-US" sz="1500" b="1" dirty="0" smtClean="0"/>
              <a:t>Continue in this manner. Pulling each clue out, one at a time. Identify the clue, share your background knowledge and the inference that you make or ask participants to share their thinking.</a:t>
            </a:r>
            <a:endParaRPr lang="en-US" sz="1500" dirty="0" smtClean="0"/>
          </a:p>
          <a:p>
            <a:pPr>
              <a:defRPr/>
            </a:pPr>
            <a:r>
              <a:rPr lang="en-US" sz="1500" b="1" dirty="0" smtClean="0"/>
              <a:t> </a:t>
            </a:r>
            <a:endParaRPr lang="en-US" sz="1500" dirty="0" smtClean="0"/>
          </a:p>
          <a:p>
            <a:pPr>
              <a:defRPr/>
            </a:pPr>
            <a:r>
              <a:rPr lang="en-US" sz="1500" b="1" i="1" dirty="0" smtClean="0"/>
              <a:t>Clue: </a:t>
            </a:r>
            <a:r>
              <a:rPr lang="en-US" sz="1500" i="1" dirty="0" smtClean="0"/>
              <a:t>hair brush + a hair </a:t>
            </a:r>
            <a:r>
              <a:rPr lang="en-US" sz="1500" i="1" dirty="0" err="1" smtClean="0"/>
              <a:t>scrunchie</a:t>
            </a:r>
            <a:r>
              <a:rPr lang="en-US" sz="1500" i="1" dirty="0" smtClean="0"/>
              <a:t>	</a:t>
            </a:r>
            <a:endParaRPr lang="en-US" sz="1500" dirty="0" smtClean="0"/>
          </a:p>
          <a:p>
            <a:pPr>
              <a:defRPr/>
            </a:pPr>
            <a:r>
              <a:rPr lang="en-US" sz="1500" b="1" i="1" dirty="0" smtClean="0"/>
              <a:t>BGK: </a:t>
            </a:r>
            <a:r>
              <a:rPr lang="en-US" sz="1500" i="1" dirty="0" smtClean="0"/>
              <a:t>I know that many of you with long hair have brushes and </a:t>
            </a:r>
            <a:r>
              <a:rPr lang="en-US" sz="1500" i="1" dirty="0" err="1" smtClean="0"/>
              <a:t>scrunchies</a:t>
            </a:r>
            <a:r>
              <a:rPr lang="en-US" sz="1500" i="1" dirty="0" smtClean="0"/>
              <a:t> in your backpacks.</a:t>
            </a:r>
            <a:endParaRPr lang="en-US" sz="1500" dirty="0" smtClean="0"/>
          </a:p>
          <a:p>
            <a:pPr>
              <a:defRPr/>
            </a:pPr>
            <a:r>
              <a:rPr lang="en-US" sz="1500" b="1" i="1" dirty="0" smtClean="0"/>
              <a:t>Inference: </a:t>
            </a:r>
            <a:r>
              <a:rPr lang="en-US" sz="1500" i="1" dirty="0" smtClean="0"/>
              <a:t>I’m inferring that the backpack belongs to someone who has long hair.</a:t>
            </a:r>
            <a:endParaRPr lang="en-US" sz="1500" dirty="0" smtClean="0"/>
          </a:p>
          <a:p>
            <a:pPr>
              <a:defRPr/>
            </a:pPr>
            <a:r>
              <a:rPr lang="en-US" sz="1500" dirty="0" smtClean="0"/>
              <a:t> </a:t>
            </a:r>
          </a:p>
          <a:p>
            <a:pPr>
              <a:defRPr/>
            </a:pPr>
            <a:r>
              <a:rPr lang="en-US" sz="1500" b="1" i="1" dirty="0" smtClean="0"/>
              <a:t>Clue: </a:t>
            </a:r>
            <a:r>
              <a:rPr lang="en-US" sz="1500" i="1" dirty="0" smtClean="0"/>
              <a:t>chapter book		</a:t>
            </a:r>
            <a:endParaRPr lang="en-US" sz="1500" dirty="0" smtClean="0"/>
          </a:p>
          <a:p>
            <a:pPr>
              <a:defRPr/>
            </a:pPr>
            <a:r>
              <a:rPr lang="en-US" sz="1500" b="1" i="1" dirty="0" smtClean="0"/>
              <a:t>BGK: </a:t>
            </a:r>
            <a:r>
              <a:rPr lang="en-US" sz="1500" i="1" dirty="0" smtClean="0"/>
              <a:t>When I flip through this book, I can see that the print is small and there are 250 pages in it. This looks like a book that a fourth or fifth grader might read.</a:t>
            </a:r>
            <a:endParaRPr lang="en-US" sz="1500" dirty="0" smtClean="0"/>
          </a:p>
          <a:p>
            <a:pPr>
              <a:defRPr/>
            </a:pPr>
            <a:r>
              <a:rPr lang="en-US" sz="1500" b="1" i="1" dirty="0" smtClean="0"/>
              <a:t>Inference: </a:t>
            </a:r>
            <a:r>
              <a:rPr lang="en-US" sz="1500" i="1" dirty="0" smtClean="0"/>
              <a:t>I’m inferring that the backpack belongs to an older student.</a:t>
            </a:r>
            <a:endParaRPr lang="en-US" sz="1500" dirty="0" smtClean="0"/>
          </a:p>
          <a:p>
            <a:pPr>
              <a:defRPr/>
            </a:pPr>
            <a:r>
              <a:rPr lang="en-US" sz="1500" i="1" dirty="0" smtClean="0"/>
              <a:t> </a:t>
            </a:r>
            <a:endParaRPr lang="en-US" sz="1500" dirty="0" smtClean="0"/>
          </a:p>
          <a:p>
            <a:pPr>
              <a:defRPr/>
            </a:pPr>
            <a:r>
              <a:rPr lang="en-US" sz="1500" b="1" i="1" dirty="0" smtClean="0"/>
              <a:t>Say: </a:t>
            </a:r>
            <a:r>
              <a:rPr lang="en-US" sz="1500" i="1" dirty="0" smtClean="0"/>
              <a:t>We were able to make some good inferences about the person who owns this backpack.  Just like a detective, we looked at the clues and used our background knowledge to figure out some things.</a:t>
            </a:r>
            <a:endParaRPr lang="en-US" sz="1500" dirty="0" smtClean="0"/>
          </a:p>
          <a:p>
            <a:pPr>
              <a:defRPr/>
            </a:pPr>
            <a:r>
              <a:rPr lang="en-US" sz="1500" dirty="0" smtClean="0"/>
              <a:t> </a:t>
            </a:r>
          </a:p>
          <a:p>
            <a:pPr>
              <a:defRPr/>
            </a:pPr>
            <a:endParaRPr lang="en-US" sz="1500" dirty="0" smtClean="0"/>
          </a:p>
          <a:p>
            <a:pPr>
              <a:defRPr/>
            </a:pPr>
            <a:r>
              <a:rPr lang="en-US" sz="1500" i="1" dirty="0" smtClean="0"/>
              <a:t>		</a:t>
            </a:r>
            <a:endParaRPr lang="en-US" sz="1500" dirty="0" smtClean="0"/>
          </a:p>
          <a:p>
            <a:pPr>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114884-EEFA-4CB6-8F8A-8023EF6DA74C}" type="slidenum">
              <a:rPr lang="en-US"/>
              <a:pPr fontAlgn="base">
                <a:spcBef>
                  <a:spcPct val="0"/>
                </a:spcBef>
                <a:spcAft>
                  <a:spcPct val="0"/>
                </a:spcAft>
                <a:defRPr/>
              </a:pPr>
              <a:t>48</a:t>
            </a:fld>
            <a:endParaRPr lang="en-US"/>
          </a:p>
        </p:txBody>
      </p:sp>
      <p:sp>
        <p:nvSpPr>
          <p:cNvPr id="114692" name="Notes Placeholder 2"/>
          <p:cNvSpPr>
            <a:spLocks noGrp="1"/>
          </p:cNvSpPr>
          <p:nvPr>
            <p:ph type="body" idx="3"/>
          </p:nvPr>
        </p:nvSpPr>
        <p:spPr bwMode="auto">
          <a:xfrm>
            <a:off x="685800" y="3581400"/>
            <a:ext cx="5486400" cy="4876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defRPr/>
            </a:pPr>
            <a:r>
              <a:rPr lang="en-US" sz="1500" b="1" dirty="0" smtClean="0"/>
              <a:t>Say:</a:t>
            </a:r>
            <a:r>
              <a:rPr lang="en-US" sz="1500" b="1" baseline="0" dirty="0" smtClean="0"/>
              <a:t> </a:t>
            </a:r>
            <a:r>
              <a:rPr lang="en-US" sz="1500" b="0" baseline="0" dirty="0" smtClean="0"/>
              <a:t>The day after we teach the anchor lesson, we plan a lesson modeling for students how to use the strategy while reading text. We begin each daily strategy lesson with step 2.</a:t>
            </a:r>
          </a:p>
          <a:p>
            <a:pPr>
              <a:defRPr/>
            </a:pPr>
            <a:endParaRPr lang="en-US" sz="1500" b="0" baseline="0" dirty="0" smtClean="0"/>
          </a:p>
          <a:p>
            <a:pPr>
              <a:defRPr/>
            </a:pPr>
            <a:r>
              <a:rPr lang="en-US" sz="1500" b="1" dirty="0" smtClean="0"/>
              <a:t>Read heading. </a:t>
            </a:r>
            <a:endParaRPr lang="en-US" sz="1500" dirty="0" smtClean="0"/>
          </a:p>
          <a:p>
            <a:pPr>
              <a:defRPr/>
            </a:pPr>
            <a:r>
              <a:rPr lang="en-US" sz="1500" b="1" dirty="0" smtClean="0"/>
              <a:t> </a:t>
            </a:r>
            <a:endParaRPr lang="en-US" sz="1500" dirty="0" smtClean="0"/>
          </a:p>
          <a:p>
            <a:pPr>
              <a:defRPr/>
            </a:pPr>
            <a:r>
              <a:rPr lang="en-US" sz="1500" b="1" dirty="0" smtClean="0"/>
              <a:t>Model the example in the box.</a:t>
            </a:r>
            <a:endParaRPr lang="en-US" sz="1500" dirty="0" smtClean="0"/>
          </a:p>
          <a:p>
            <a:pPr>
              <a:defRPr/>
            </a:pPr>
            <a:r>
              <a:rPr lang="en-US" sz="1500" b="1" dirty="0" smtClean="0"/>
              <a:t> </a:t>
            </a:r>
            <a:endParaRPr lang="en-US" sz="1500" dirty="0" smtClean="0"/>
          </a:p>
          <a:p>
            <a:pPr>
              <a:defRPr/>
            </a:pPr>
            <a:r>
              <a:rPr lang="en-US" sz="1500" b="1" dirty="0" smtClean="0"/>
              <a:t>Say: </a:t>
            </a:r>
            <a:r>
              <a:rPr lang="en-US" sz="1500" dirty="0" smtClean="0"/>
              <a:t>We want to use clear and consistent language when referring to the cognitive strategies. Our comprehension strategy instruction is stronger if everyone in the school or district, from kindergarten to fifth grade, and from sixth grade to twelfth grade uses the same vocabulary to refer to the strategies we are teaching.</a:t>
            </a:r>
          </a:p>
          <a:p>
            <a:pPr>
              <a:defRPr/>
            </a:pPr>
            <a:r>
              <a:rPr lang="en-US" sz="1500" dirty="0" smtClean="0"/>
              <a:t> </a:t>
            </a:r>
            <a:r>
              <a:rPr lang="en-US" sz="1500" b="1" dirty="0" smtClean="0"/>
              <a:t>  </a:t>
            </a:r>
            <a:endParaRPr lang="en-US" sz="1500" dirty="0" smtClean="0"/>
          </a:p>
          <a:p>
            <a:pPr>
              <a:defRPr/>
            </a:pPr>
            <a:r>
              <a:rPr lang="en-US" sz="1500" b="1" u="sng" dirty="0" smtClean="0"/>
              <a:t>Background Knowledge for Presenter:</a:t>
            </a:r>
            <a:endParaRPr lang="en-US" sz="1500" dirty="0" smtClean="0"/>
          </a:p>
          <a:p>
            <a:pPr>
              <a:defRPr/>
            </a:pPr>
            <a:r>
              <a:rPr lang="en-US" sz="1500" dirty="0" smtClean="0"/>
              <a:t>Students learning to read do not automatically learn cognitive strategies on their own—especially struggling readers; we therefore need to be explicit and consistent in teaching these strategies. “Teachers use language that is clear and consistent to reduce confusion and prevent misunderstanding” (Coyne, Chard, </a:t>
            </a:r>
            <a:r>
              <a:rPr lang="en-US" sz="1500" dirty="0" err="1" smtClean="0"/>
              <a:t>Zipoli</a:t>
            </a:r>
            <a:r>
              <a:rPr lang="en-US" sz="1500" dirty="0" smtClean="0"/>
              <a:t>, &amp; Ruby, 2007, p.88). </a:t>
            </a:r>
          </a:p>
          <a:p>
            <a:pPr>
              <a:defRPr/>
            </a:pPr>
            <a:r>
              <a:rPr lang="en-US" sz="1500" i="1" dirty="0" smtClean="0"/>
              <a:t> </a:t>
            </a:r>
            <a:endParaRPr lang="en-US" sz="1500" dirty="0" smtClean="0"/>
          </a:p>
          <a:p>
            <a:pPr>
              <a:defRPr/>
            </a:pPr>
            <a:r>
              <a:rPr lang="en-US" sz="1500" dirty="0" smtClean="0"/>
              <a:t> </a:t>
            </a:r>
          </a:p>
          <a:p>
            <a:pPr>
              <a:defRPr/>
            </a:pPr>
            <a:r>
              <a:rPr lang="en-US" sz="1500" b="1" dirty="0" smtClean="0"/>
              <a:t> </a:t>
            </a:r>
            <a:endParaRPr lang="en-US" sz="1500" dirty="0" smtClean="0"/>
          </a:p>
          <a:p>
            <a:pPr>
              <a:defRPr/>
            </a:pPr>
            <a:r>
              <a:rPr lang="en-US" sz="1500" b="1" dirty="0" smtClean="0"/>
              <a:t> </a:t>
            </a:r>
            <a:endParaRPr lang="en-US" sz="1500" dirty="0" smtClean="0"/>
          </a:p>
          <a:p>
            <a:pPr>
              <a:defRPr/>
            </a:pPr>
            <a:r>
              <a:rPr lang="en-US" sz="1500" b="1" dirty="0" smtClean="0"/>
              <a:t> </a:t>
            </a:r>
            <a:endParaRPr lang="en-US" sz="1500" dirty="0" smtClean="0"/>
          </a:p>
          <a:p>
            <a:pPr>
              <a:defRPr/>
            </a:pPr>
            <a:r>
              <a:rPr lang="en-US" sz="1500" b="1" dirty="0" smtClean="0"/>
              <a:t> </a:t>
            </a:r>
            <a:endParaRPr lang="en-US" sz="1500" dirty="0" smtClean="0"/>
          </a:p>
          <a:p>
            <a:pPr>
              <a:defRPr/>
            </a:pPr>
            <a:r>
              <a:rPr lang="en-US" b="1" dirty="0" smtClean="0"/>
              <a:t> </a:t>
            </a:r>
            <a:endParaRPr lang="en-US" dirty="0" smtClean="0"/>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r>
            <a:br>
              <a:rPr lang="en-US" dirty="0" smtClean="0"/>
            </a:br>
            <a:endParaRPr lang="en-US" dirty="0" smtClean="0"/>
          </a:p>
          <a:p>
            <a:pPr>
              <a:defRPr/>
            </a:pPr>
            <a:r>
              <a:rPr lang="en-US" dirty="0" smtClean="0"/>
              <a:t> </a:t>
            </a:r>
          </a:p>
          <a:p>
            <a:pPr>
              <a:defRPr/>
            </a:pP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5" name="Notes Placeholder 2"/>
          <p:cNvSpPr>
            <a:spLocks noGrp="1"/>
          </p:cNvSpPr>
          <p:nvPr>
            <p:ph type="body" idx="1"/>
          </p:nvPr>
        </p:nvSpPr>
        <p:spPr bwMode="auto">
          <a:xfrm>
            <a:off x="685800" y="3505200"/>
            <a:ext cx="5486400" cy="495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US" sz="1700" b="1" dirty="0" smtClean="0"/>
              <a:t>Read heading.</a:t>
            </a:r>
            <a:endParaRPr lang="en-US" sz="1700" dirty="0" smtClean="0"/>
          </a:p>
          <a:p>
            <a:pPr>
              <a:defRPr/>
            </a:pPr>
            <a:r>
              <a:rPr lang="en-US" sz="1700" dirty="0" smtClean="0"/>
              <a:t> </a:t>
            </a:r>
          </a:p>
          <a:p>
            <a:pPr>
              <a:defRPr/>
            </a:pPr>
            <a:r>
              <a:rPr lang="en-US" sz="1700" b="1" dirty="0" smtClean="0"/>
              <a:t>Model the example in the box.</a:t>
            </a:r>
            <a:endParaRPr lang="en-US" sz="1700" dirty="0" smtClean="0"/>
          </a:p>
          <a:p>
            <a:pPr>
              <a:defRPr/>
            </a:pPr>
            <a:r>
              <a:rPr lang="en-US" sz="1700" dirty="0" smtClean="0"/>
              <a:t> </a:t>
            </a:r>
          </a:p>
          <a:p>
            <a:pPr>
              <a:defRPr/>
            </a:pPr>
            <a:r>
              <a:rPr lang="en-US" sz="1700" b="1" dirty="0" smtClean="0"/>
              <a:t>Say: </a:t>
            </a:r>
            <a:r>
              <a:rPr lang="en-US" sz="1700" dirty="0" smtClean="0"/>
              <a:t>Notice again, we are using very explicit language to describe the strategy. </a:t>
            </a:r>
          </a:p>
          <a:p>
            <a:pPr>
              <a:defRPr/>
            </a:pPr>
            <a:r>
              <a:rPr lang="en-US" sz="1700" dirty="0" smtClean="0"/>
              <a:t> </a:t>
            </a:r>
          </a:p>
          <a:p>
            <a:pPr>
              <a:defRPr/>
            </a:pPr>
            <a:r>
              <a:rPr lang="en-US" sz="1700" b="1" u="sng" dirty="0" smtClean="0"/>
              <a:t>Background Knowledge for Presenter:</a:t>
            </a:r>
            <a:endParaRPr lang="en-US" sz="1700" dirty="0" smtClean="0"/>
          </a:p>
          <a:p>
            <a:pPr>
              <a:defRPr/>
            </a:pPr>
            <a:r>
              <a:rPr lang="en-US" sz="1700" dirty="0" smtClean="0"/>
              <a:t>“[E]</a:t>
            </a:r>
            <a:r>
              <a:rPr lang="en-US" sz="1700" dirty="0" err="1" smtClean="0"/>
              <a:t>xplicit</a:t>
            </a:r>
            <a:r>
              <a:rPr lang="en-US" sz="1700" dirty="0" smtClean="0"/>
              <a:t> instruction improves reading comprehension even in students for whom decoding and fluency is an issue” (Fletcher, Lyon, Fuchs, &amp; Barnes, 2007, p. 199). </a:t>
            </a:r>
          </a:p>
          <a:p>
            <a:pPr>
              <a:defRPr/>
            </a:pPr>
            <a:r>
              <a:rPr lang="en-US" sz="1700" dirty="0" smtClean="0"/>
              <a:t> </a:t>
            </a:r>
          </a:p>
          <a:p>
            <a:pPr>
              <a:defRPr/>
            </a:pPr>
            <a:r>
              <a:rPr lang="en-US" sz="1700" dirty="0" smtClean="0"/>
              <a:t>“In addition to the modeling and scaffolding… the teacher routinely reminds students of why these strategies are important and how they will help students in their reading” (Duke &amp; Pearson, 2002, p. 227).</a:t>
            </a:r>
          </a:p>
          <a:p>
            <a:pPr>
              <a:defRPr/>
            </a:pPr>
            <a:r>
              <a:rPr lang="en-US" sz="1700" b="1" dirty="0" smtClean="0"/>
              <a:t> </a:t>
            </a:r>
            <a:endParaRPr lang="en-US" sz="1700" dirty="0" smtClean="0"/>
          </a:p>
          <a:p>
            <a:pPr>
              <a:defRPr/>
            </a:pPr>
            <a:r>
              <a:rPr lang="en-US" sz="1700" b="1" dirty="0" smtClean="0"/>
              <a:t> </a:t>
            </a:r>
            <a:endParaRPr lang="en-US" sz="1700" dirty="0" smtClean="0"/>
          </a:p>
          <a:p>
            <a:pPr>
              <a:defRPr/>
            </a:pPr>
            <a:r>
              <a:rPr lang="en-US" sz="1700" b="1" dirty="0" smtClean="0"/>
              <a:t> </a:t>
            </a:r>
            <a:endParaRPr lang="en-US" sz="1700" dirty="0" smtClean="0"/>
          </a:p>
          <a:p>
            <a:pPr>
              <a:defRPr/>
            </a:pPr>
            <a:r>
              <a:rPr lang="en-US" b="1" dirty="0" smtClean="0"/>
              <a:t> </a:t>
            </a:r>
            <a:endParaRPr lang="en-US" dirty="0" smtClean="0"/>
          </a:p>
          <a:p>
            <a:pPr>
              <a:defRPr/>
            </a:pPr>
            <a:r>
              <a:rPr lang="en-US" b="1" dirty="0" smtClean="0"/>
              <a:t> </a:t>
            </a:r>
            <a:endParaRPr lang="en-US" dirty="0" smtClean="0"/>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r>
            <a:br>
              <a:rPr lang="en-US" dirty="0" smtClean="0"/>
            </a:br>
            <a:endParaRPr lang="en-US" dirty="0" smtClean="0"/>
          </a:p>
          <a:p>
            <a:pPr>
              <a:defRPr/>
            </a:pPr>
            <a:r>
              <a:rPr lang="en-US" dirty="0" smtClean="0"/>
              <a:t> </a:t>
            </a:r>
          </a:p>
          <a:p>
            <a:pPr eaLnBrk="1" hangingPunct="1">
              <a:spcBef>
                <a:spcPct val="0"/>
              </a:spcBef>
              <a:defRPr/>
            </a:pPr>
            <a:endParaRPr lang="en-US" b="1" dirty="0" smtClean="0"/>
          </a:p>
        </p:txBody>
      </p:sp>
      <p:sp>
        <p:nvSpPr>
          <p:cNvPr id="119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274C9E-5CC1-432E-8484-E5CA4752F9B2}" type="slidenum">
              <a:rPr lang="en-US"/>
              <a:pPr fontAlgn="base">
                <a:spcBef>
                  <a:spcPct val="0"/>
                </a:spcBef>
                <a:spcAft>
                  <a:spcPct val="0"/>
                </a:spcAft>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So now let’s take a look at some reasons which support the systematic, explicit instruction of comprehension strategies.</a:t>
            </a:r>
            <a:endParaRPr lang="en-US" b="1"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5</a:t>
            </a:fld>
            <a:endParaRPr lang="en-US"/>
          </a:p>
        </p:txBody>
      </p:sp>
    </p:spTree>
    <p:extLst>
      <p:ext uri="{BB962C8B-B14F-4D97-AF65-F5344CB8AC3E}">
        <p14:creationId xmlns:p14="http://schemas.microsoft.com/office/powerpoint/2010/main" xmlns="" val="35653067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Notes Placeholder 2"/>
          <p:cNvSpPr>
            <a:spLocks noGrp="1"/>
          </p:cNvSpPr>
          <p:nvPr>
            <p:ph type="body" idx="1"/>
          </p:nvPr>
        </p:nvSpPr>
        <p:spPr bwMode="auto">
          <a:xfrm>
            <a:off x="685800" y="3581400"/>
            <a:ext cx="5486400" cy="4876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US" b="1" dirty="0" smtClean="0"/>
              <a:t>Re</a:t>
            </a:r>
            <a:r>
              <a:rPr lang="en-US" sz="1700" b="1" dirty="0" smtClean="0"/>
              <a:t>ad heading</a:t>
            </a:r>
            <a:endParaRPr lang="en-US" sz="1700" dirty="0" smtClean="0"/>
          </a:p>
          <a:p>
            <a:pPr>
              <a:defRPr/>
            </a:pPr>
            <a:r>
              <a:rPr lang="en-US" sz="1700" b="1" dirty="0" smtClean="0"/>
              <a:t> </a:t>
            </a:r>
            <a:endParaRPr lang="en-US" sz="1700" dirty="0" smtClean="0"/>
          </a:p>
          <a:p>
            <a:pPr>
              <a:defRPr/>
            </a:pPr>
            <a:r>
              <a:rPr lang="en-US" sz="1700" b="1" dirty="0" smtClean="0"/>
              <a:t>Say: </a:t>
            </a:r>
            <a:r>
              <a:rPr lang="en-US" sz="1700" dirty="0" smtClean="0"/>
              <a:t>When first introducing a strategy, we need to give our students touchstones that will help them remember and understand a strategy.  I want my students to value these touchstones, so I explain to them why I chose a specific graphic to represent the strategy.  </a:t>
            </a:r>
          </a:p>
          <a:p>
            <a:pPr>
              <a:defRPr/>
            </a:pPr>
            <a:r>
              <a:rPr lang="en-US" sz="1700" dirty="0" smtClean="0"/>
              <a:t> </a:t>
            </a:r>
          </a:p>
          <a:p>
            <a:pPr>
              <a:defRPr/>
            </a:pPr>
            <a:r>
              <a:rPr lang="en-US" sz="1700" b="1" dirty="0" smtClean="0"/>
              <a:t>Model: </a:t>
            </a:r>
            <a:r>
              <a:rPr lang="en-US" sz="1700" dirty="0" smtClean="0"/>
              <a:t>I have selected a picture of a detective to help us remember the strategy of making inferences and predictions. I chose a detective because he uses clues to figure things out.  We also have a hand signal we use when making inferences and predictions. I hold my hand up close to my eye just like a detective would do if he were looking for a clue though his magnifying glass. </a:t>
            </a:r>
          </a:p>
          <a:p>
            <a:pPr>
              <a:defRPr/>
            </a:pPr>
            <a:r>
              <a:rPr lang="en-US" sz="1700" dirty="0" smtClean="0"/>
              <a:t> </a:t>
            </a:r>
          </a:p>
          <a:p>
            <a:pPr>
              <a:defRPr/>
            </a:pPr>
            <a:r>
              <a:rPr lang="en-US" sz="1700" b="1" dirty="0" smtClean="0"/>
              <a:t>Say: </a:t>
            </a:r>
            <a:r>
              <a:rPr lang="en-US" sz="1700" dirty="0" smtClean="0"/>
              <a:t>We use the same graphics and gestures across all age/grade</a:t>
            </a:r>
            <a:r>
              <a:rPr lang="en-US" sz="1700" baseline="0" dirty="0" smtClean="0"/>
              <a:t> levels </a:t>
            </a:r>
            <a:r>
              <a:rPr lang="en-US" sz="1700" dirty="0" smtClean="0"/>
              <a:t>for consistency on our campus.</a:t>
            </a:r>
          </a:p>
          <a:p>
            <a:pPr>
              <a:defRPr/>
            </a:pPr>
            <a:r>
              <a:rPr lang="en-US" sz="1700" dirty="0" smtClean="0"/>
              <a:t> </a:t>
            </a:r>
          </a:p>
          <a:p>
            <a:pPr>
              <a:defRPr/>
            </a:pPr>
            <a:r>
              <a:rPr lang="en-US" sz="1700" dirty="0" smtClean="0"/>
              <a:t> </a:t>
            </a:r>
          </a:p>
          <a:p>
            <a:pPr>
              <a:defRPr/>
            </a:pPr>
            <a:r>
              <a:rPr lang="en-US" sz="1700" b="1" u="sng" dirty="0" smtClean="0"/>
              <a:t>Background Knowledge for Presenter:</a:t>
            </a:r>
            <a:endParaRPr lang="en-US" sz="1700" dirty="0" smtClean="0"/>
          </a:p>
          <a:p>
            <a:pPr>
              <a:defRPr/>
            </a:pPr>
            <a:r>
              <a:rPr lang="en-US" sz="1700" dirty="0" smtClean="0"/>
              <a:t>Asking students to gesture while they learn something new helps them to remember what they have learned (Cook, Mitchell, &amp; </a:t>
            </a:r>
            <a:r>
              <a:rPr lang="en-US" sz="1700" dirty="0" err="1" smtClean="0"/>
              <a:t>Goldin</a:t>
            </a:r>
            <a:r>
              <a:rPr lang="en-US" sz="1700" dirty="0" smtClean="0"/>
              <a:t>-Meadow, 2007, Abstract). “Comprehension Process Motions can make abstract, metacognitive aspects of comprehension processes visible, understandable and accessible to young readers” (Block, Parris &amp; </a:t>
            </a:r>
            <a:r>
              <a:rPr lang="en-US" sz="1700" dirty="0" err="1" smtClean="0"/>
              <a:t>Whiteley</a:t>
            </a:r>
            <a:r>
              <a:rPr lang="en-US" sz="1700" dirty="0" smtClean="0"/>
              <a:t>, 2008, p. 460). </a:t>
            </a:r>
          </a:p>
          <a:p>
            <a:pPr>
              <a:defRPr/>
            </a:pPr>
            <a:r>
              <a:rPr lang="en-US" sz="1700" b="1" dirty="0" smtClean="0"/>
              <a:t> </a:t>
            </a:r>
            <a:endParaRPr lang="en-US" sz="1700" dirty="0" smtClean="0"/>
          </a:p>
          <a:p>
            <a:pPr>
              <a:defRPr/>
            </a:pPr>
            <a:r>
              <a:rPr lang="en-US" sz="1700" b="1" dirty="0" smtClean="0"/>
              <a:t> </a:t>
            </a:r>
            <a:endParaRPr lang="en-US" sz="1700" dirty="0" smtClean="0"/>
          </a:p>
          <a:p>
            <a:pPr>
              <a:defRPr/>
            </a:pPr>
            <a:r>
              <a:rPr lang="en-US" sz="1700" b="1" dirty="0" smtClean="0"/>
              <a:t> </a:t>
            </a:r>
            <a:endParaRPr lang="en-US" sz="1700" dirty="0" smtClean="0"/>
          </a:p>
          <a:p>
            <a:pPr>
              <a:defRPr/>
            </a:pPr>
            <a:r>
              <a:rPr lang="en-US" sz="1700" b="1" dirty="0" smtClean="0"/>
              <a:t> </a:t>
            </a:r>
            <a:endParaRPr lang="en-US" sz="1700" dirty="0" smtClean="0"/>
          </a:p>
          <a:p>
            <a:pPr>
              <a:defRPr/>
            </a:pPr>
            <a:r>
              <a:rPr lang="en-US" sz="1700" b="1" dirty="0" smtClean="0"/>
              <a:t> </a:t>
            </a:r>
            <a:endParaRPr lang="en-US" sz="1700" dirty="0" smtClean="0"/>
          </a:p>
          <a:p>
            <a:pPr>
              <a:defRPr/>
            </a:pPr>
            <a:r>
              <a:rPr lang="en-US" sz="1700" b="1" dirty="0" smtClean="0"/>
              <a:t> </a:t>
            </a:r>
            <a:endParaRPr lang="en-US" sz="1700" dirty="0" smtClean="0"/>
          </a:p>
          <a:p>
            <a:pPr>
              <a:defRPr/>
            </a:pPr>
            <a:r>
              <a:rPr lang="en-US" sz="1700" dirty="0" smtClean="0"/>
              <a:t> </a:t>
            </a:r>
          </a:p>
          <a:p>
            <a:pPr>
              <a:defRPr/>
            </a:pPr>
            <a:r>
              <a:rPr lang="en-US" sz="1700" dirty="0" smtClean="0"/>
              <a:t> </a:t>
            </a:r>
          </a:p>
          <a:p>
            <a:pPr>
              <a:defRPr/>
            </a:pPr>
            <a:r>
              <a:rPr lang="en-US" sz="1700"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r>
            <a:br>
              <a:rPr lang="en-US" dirty="0" smtClean="0"/>
            </a:br>
            <a:endParaRPr lang="en-US" dirty="0" smtClean="0"/>
          </a:p>
          <a:p>
            <a:pPr>
              <a:defRPr/>
            </a:pPr>
            <a:r>
              <a:rPr lang="en-US" dirty="0" smtClean="0"/>
              <a:t> </a:t>
            </a:r>
          </a:p>
          <a:p>
            <a:pPr eaLnBrk="1" hangingPunct="1">
              <a:spcBef>
                <a:spcPct val="0"/>
              </a:spcBef>
              <a:defRPr/>
            </a:pPr>
            <a:endParaRPr lang="en-US" b="1" dirty="0" smtClean="0"/>
          </a:p>
        </p:txBody>
      </p:sp>
      <p:sp>
        <p:nvSpPr>
          <p:cNvPr id="1218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DF1FE5-ED80-4432-B667-13E671F2488F}" type="slidenum">
              <a:rPr lang="en-US"/>
              <a:pPr fontAlgn="base">
                <a:spcBef>
                  <a:spcPct val="0"/>
                </a:spcBef>
                <a:spcAft>
                  <a:spcPct val="0"/>
                </a:spcAft>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2232025" y="684213"/>
            <a:ext cx="2408238" cy="180816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Notes Placeholder 2"/>
          <p:cNvSpPr>
            <a:spLocks noGrp="1"/>
          </p:cNvSpPr>
          <p:nvPr>
            <p:ph type="body" idx="1"/>
          </p:nvPr>
        </p:nvSpPr>
        <p:spPr bwMode="auto">
          <a:xfrm>
            <a:off x="298450" y="2895600"/>
            <a:ext cx="6261100" cy="579913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en-US" b="1" dirty="0" smtClean="0"/>
              <a:t>Say: </a:t>
            </a:r>
            <a:r>
              <a:rPr lang="en-US" b="0" dirty="0" smtClean="0"/>
              <a:t>Step 5 is where we think-aloud</a:t>
            </a:r>
            <a:r>
              <a:rPr lang="en-US" b="0" baseline="0" dirty="0" smtClean="0"/>
              <a:t> for students how we use the strategy to help us understand the text. Let me model for you how I might think-aloud the inferences I make when reading a short story about Abraham Lincoln.  Please follow along on handout #4.</a:t>
            </a:r>
          </a:p>
          <a:p>
            <a:pPr>
              <a:defRPr/>
            </a:pPr>
            <a:endParaRPr lang="en-US" b="0" baseline="0" dirty="0" smtClean="0"/>
          </a:p>
          <a:p>
            <a:pPr>
              <a:defRPr/>
            </a:pPr>
            <a:r>
              <a:rPr lang="en-US" b="0" baseline="0" dirty="0" smtClean="0"/>
              <a:t>Our CPQ for this text is: What do we learn about Abraham Lincoln?</a:t>
            </a:r>
          </a:p>
          <a:p>
            <a:pPr>
              <a:defRPr/>
            </a:pPr>
            <a:endParaRPr lang="en-US" b="1" dirty="0" smtClean="0"/>
          </a:p>
          <a:p>
            <a:pPr>
              <a:defRPr/>
            </a:pPr>
            <a:r>
              <a:rPr lang="en-US" b="1" dirty="0" smtClean="0"/>
              <a:t>Read the first paragraph</a:t>
            </a:r>
            <a:r>
              <a:rPr lang="en-US" b="1" baseline="0" dirty="0" smtClean="0"/>
              <a:t> of the text then m</a:t>
            </a:r>
            <a:r>
              <a:rPr lang="en-US" b="1" dirty="0" smtClean="0"/>
              <a:t>odel the example in the box on the slide.</a:t>
            </a:r>
          </a:p>
          <a:p>
            <a:pPr>
              <a:defRPr/>
            </a:pPr>
            <a:endParaRPr lang="en-US" dirty="0" smtClean="0"/>
          </a:p>
          <a:p>
            <a:pPr>
              <a:defRPr/>
            </a:pPr>
            <a:r>
              <a:rPr lang="en-US" b="1" dirty="0" smtClean="0"/>
              <a:t>Read the second paragraph and stop where</a:t>
            </a:r>
            <a:r>
              <a:rPr lang="en-US" b="1" baseline="0" dirty="0" smtClean="0"/>
              <a:t> is says, “leaves and warped binding.” You may use the sample think-aloud provided below.</a:t>
            </a:r>
          </a:p>
          <a:p>
            <a:pPr>
              <a:defRPr/>
            </a:pPr>
            <a:endParaRPr lang="en-US" b="1" baseline="0" dirty="0" smtClean="0"/>
          </a:p>
          <a:p>
            <a:pPr>
              <a:defRPr/>
            </a:pPr>
            <a:r>
              <a:rPr lang="en-US" b="1" baseline="0" dirty="0" smtClean="0"/>
              <a:t>Sample think-aloud:</a:t>
            </a:r>
          </a:p>
          <a:p>
            <a:pPr>
              <a:defRPr/>
            </a:pPr>
            <a:r>
              <a:rPr lang="en-US" b="0" baseline="0" dirty="0" smtClean="0"/>
              <a:t>I’m inferring that the book got wet.  It says that it was stained and warped.  Warped means that the pages are wavy. I know this from my background knowledge.  I’ve had books get wet before and the pages ended up warped.</a:t>
            </a:r>
          </a:p>
          <a:p>
            <a:pPr>
              <a:defRPr/>
            </a:pPr>
            <a:endParaRPr lang="en-US" b="0" baseline="0" dirty="0" smtClean="0"/>
          </a:p>
          <a:p>
            <a:pPr>
              <a:defRPr/>
            </a:pPr>
            <a:r>
              <a:rPr lang="en-US" b="1" baseline="0" dirty="0" smtClean="0"/>
              <a:t>Continue reading to the end of the paragraph.  </a:t>
            </a:r>
          </a:p>
          <a:p>
            <a:pPr>
              <a:defRPr/>
            </a:pPr>
            <a:endParaRPr lang="en-US" b="1" baseline="0" dirty="0" smtClean="0"/>
          </a:p>
          <a:p>
            <a:pPr>
              <a:defRPr/>
            </a:pPr>
            <a:r>
              <a:rPr lang="en-US" b="1" baseline="0" dirty="0" smtClean="0"/>
              <a:t>Say: </a:t>
            </a:r>
            <a:r>
              <a:rPr lang="en-US" b="0" baseline="0" dirty="0" smtClean="0"/>
              <a:t>Ah, the author confirmed my inference. He didn’t directly tell us that the book got wet, but he gave us more information when he said that it had been left in the storm and asked why Abe left it out to soak.</a:t>
            </a:r>
            <a:endParaRPr lang="en-US" b="1" dirty="0" smtClean="0"/>
          </a:p>
          <a:p>
            <a:pPr>
              <a:defRPr/>
            </a:pPr>
            <a:r>
              <a:rPr lang="en-US" dirty="0" smtClean="0"/>
              <a:t> </a:t>
            </a:r>
          </a:p>
          <a:p>
            <a:pPr>
              <a:defRPr/>
            </a:pPr>
            <a:r>
              <a:rPr lang="en-US" dirty="0" smtClean="0"/>
              <a:t> </a:t>
            </a:r>
          </a:p>
          <a:p>
            <a:pPr>
              <a:defRPr/>
            </a:pPr>
            <a:endParaRPr lang="en-US" dirty="0" smtClean="0"/>
          </a:p>
          <a:p>
            <a:pPr eaLnBrk="1" hangingPunct="1">
              <a:spcBef>
                <a:spcPct val="0"/>
              </a:spcBef>
              <a:defRPr/>
            </a:pPr>
            <a:endParaRPr lang="en-US" b="1" dirty="0" smtClean="0"/>
          </a:p>
        </p:txBody>
      </p:sp>
      <p:sp>
        <p:nvSpPr>
          <p:cNvPr id="123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10D90C-0BCF-4068-B9F9-833DC936EC34}" type="slidenum">
              <a:rPr lang="en-US"/>
              <a:pPr fontAlgn="base">
                <a:spcBef>
                  <a:spcPct val="0"/>
                </a:spcBef>
                <a:spcAft>
                  <a:spcPct val="0"/>
                </a:spcAft>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7" name="Notes Placeholder 2"/>
          <p:cNvSpPr>
            <a:spLocks noGrp="1"/>
          </p:cNvSpPr>
          <p:nvPr>
            <p:ph type="body" idx="1"/>
          </p:nvPr>
        </p:nvSpPr>
        <p:spPr bwMode="auto">
          <a:xfrm>
            <a:off x="685800" y="3581400"/>
            <a:ext cx="5486400" cy="4876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US" sz="1700" b="1" dirty="0" smtClean="0"/>
              <a:t>Read heading.</a:t>
            </a:r>
            <a:endParaRPr lang="en-US" sz="1700" dirty="0" smtClean="0"/>
          </a:p>
          <a:p>
            <a:pPr>
              <a:defRPr/>
            </a:pPr>
            <a:r>
              <a:rPr lang="en-US" sz="1700" dirty="0" smtClean="0"/>
              <a:t> </a:t>
            </a:r>
          </a:p>
          <a:p>
            <a:pPr>
              <a:defRPr/>
            </a:pPr>
            <a:r>
              <a:rPr lang="en-US" sz="1700" b="1" dirty="0" smtClean="0"/>
              <a:t>Say: </a:t>
            </a:r>
            <a:r>
              <a:rPr lang="en-US" sz="1700" b="0" dirty="0" smtClean="0"/>
              <a:t>Let’s continue reading</a:t>
            </a:r>
            <a:r>
              <a:rPr lang="en-US" sz="1700" b="0" baseline="0" dirty="0" smtClean="0"/>
              <a:t> our story about Abe Lincoln.</a:t>
            </a:r>
          </a:p>
          <a:p>
            <a:pPr>
              <a:defRPr/>
            </a:pPr>
            <a:endParaRPr lang="en-US" sz="1700" b="0" baseline="0" dirty="0" smtClean="0"/>
          </a:p>
          <a:p>
            <a:pPr>
              <a:defRPr/>
            </a:pPr>
            <a:r>
              <a:rPr lang="en-US" sz="1700" b="1" dirty="0" smtClean="0"/>
              <a:t>Read paragraph</a:t>
            </a:r>
            <a:r>
              <a:rPr lang="en-US" sz="1700" b="1" baseline="0" dirty="0" smtClean="0"/>
              <a:t> 3 and stop when is says. “I did the chores”</a:t>
            </a:r>
            <a:r>
              <a:rPr lang="en-US" sz="1700" b="1" dirty="0" smtClean="0"/>
              <a:t>. Then model the example in the box on the slide.</a:t>
            </a:r>
            <a:endParaRPr lang="en-US" sz="1700" dirty="0" smtClean="0"/>
          </a:p>
          <a:p>
            <a:pPr>
              <a:defRPr/>
            </a:pPr>
            <a:r>
              <a:rPr lang="en-US" sz="1700" dirty="0" smtClean="0"/>
              <a:t> </a:t>
            </a:r>
          </a:p>
          <a:p>
            <a:pPr>
              <a:defRPr/>
            </a:pPr>
            <a:r>
              <a:rPr lang="en-US" sz="1700" b="1" dirty="0" smtClean="0"/>
              <a:t>Say:  </a:t>
            </a:r>
            <a:r>
              <a:rPr lang="en-US" sz="1700" dirty="0" smtClean="0"/>
              <a:t>It’s important that we model our thinking often for our students, but we also must allow them opportunities to apply and practice what we are teaching them. When we first share application of the strategy, we provide a supportive context, such as Think-Turn-Talk, so we are able to listen to students’ thinking and provide feedback if they get off track. Remember, Think-Turn-Talk allows students to apply learned strategies or skills in context. </a:t>
            </a:r>
          </a:p>
          <a:p>
            <a:pPr>
              <a:defRPr/>
            </a:pPr>
            <a:r>
              <a:rPr lang="en-US" sz="1700" dirty="0" smtClean="0"/>
              <a:t> </a:t>
            </a:r>
          </a:p>
          <a:p>
            <a:pPr>
              <a:defRPr/>
            </a:pPr>
            <a:r>
              <a:rPr lang="en-US" sz="1700" dirty="0" smtClean="0"/>
              <a:t>These shared applications should be thoughtfully and meaningfully planned.  I can place sticky notes in the text to remind myself where I am going to stop and what question prompts I may ask.  </a:t>
            </a:r>
          </a:p>
          <a:p>
            <a:pPr>
              <a:defRPr/>
            </a:pPr>
            <a:r>
              <a:rPr lang="en-US" sz="1700" dirty="0" smtClean="0"/>
              <a:t> </a:t>
            </a:r>
          </a:p>
          <a:p>
            <a:pPr>
              <a:defRPr/>
            </a:pPr>
            <a:r>
              <a:rPr lang="en-US" sz="1700" dirty="0" smtClean="0"/>
              <a:t> </a:t>
            </a:r>
          </a:p>
          <a:p>
            <a:pPr>
              <a:defRPr/>
            </a:pPr>
            <a:r>
              <a:rPr lang="en-US" sz="1700" dirty="0" smtClean="0"/>
              <a:t> </a:t>
            </a:r>
          </a:p>
          <a:p>
            <a:pPr>
              <a:defRPr/>
            </a:pPr>
            <a:r>
              <a:rPr lang="en-US" sz="1700" b="1" u="sng" dirty="0" smtClean="0"/>
              <a:t>Background Knowledge for Presenter:</a:t>
            </a:r>
            <a:endParaRPr lang="en-US" sz="1700" dirty="0" smtClean="0"/>
          </a:p>
          <a:p>
            <a:pPr>
              <a:defRPr/>
            </a:pPr>
            <a:r>
              <a:rPr lang="en-US" sz="1700" dirty="0" smtClean="0"/>
              <a:t>“Partner response [is] one of the most potent strategies we have to increase active language use, attention, higher order thinking, etc. during instruction” (Archer, 2007).</a:t>
            </a:r>
          </a:p>
          <a:p>
            <a:pPr>
              <a:defRPr/>
            </a:pPr>
            <a:r>
              <a:rPr lang="en-US" sz="1700" dirty="0" smtClean="0"/>
              <a:t> </a:t>
            </a:r>
          </a:p>
          <a:p>
            <a:pPr>
              <a:defRPr/>
            </a:pPr>
            <a:r>
              <a:rPr lang="en-US" sz="1700" dirty="0" smtClean="0"/>
              <a:t> </a:t>
            </a:r>
          </a:p>
          <a:p>
            <a:pPr>
              <a:defRPr/>
            </a:pPr>
            <a:r>
              <a:rPr lang="en-US" sz="1700" dirty="0" smtClean="0"/>
              <a:t> </a:t>
            </a:r>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r>
            <a:br>
              <a:rPr lang="en-US" dirty="0" smtClean="0"/>
            </a:br>
            <a:endParaRPr lang="en-US" dirty="0" smtClean="0"/>
          </a:p>
          <a:p>
            <a:pPr>
              <a:defRPr/>
            </a:pPr>
            <a:r>
              <a:rPr lang="en-US" dirty="0" smtClean="0"/>
              <a:t> </a:t>
            </a:r>
          </a:p>
          <a:p>
            <a:pPr eaLnBrk="1" hangingPunct="1">
              <a:spcBef>
                <a:spcPct val="0"/>
              </a:spcBef>
              <a:defRPr/>
            </a:pPr>
            <a:endParaRPr lang="en-US" b="1" dirty="0" smtClean="0"/>
          </a:p>
        </p:txBody>
      </p:sp>
      <p:sp>
        <p:nvSpPr>
          <p:cNvPr id="1259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36623F-1282-414F-B307-B1E73D2655C9}" type="slidenum">
              <a:rPr lang="en-US"/>
              <a:pPr fontAlgn="base">
                <a:spcBef>
                  <a:spcPct val="0"/>
                </a:spcBef>
                <a:spcAft>
                  <a:spcPct val="0"/>
                </a:spcAft>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9E6FD8-E540-4CD7-A7EB-2C1A6D4C0657}" type="slidenum">
              <a:rPr lang="en-US"/>
              <a:pPr fontAlgn="base">
                <a:spcBef>
                  <a:spcPct val="0"/>
                </a:spcBef>
                <a:spcAft>
                  <a:spcPct val="0"/>
                </a:spcAft>
                <a:defRPr/>
              </a:pPr>
              <a:t>53</a:t>
            </a:fld>
            <a:endParaRPr lang="en-US"/>
          </a:p>
        </p:txBody>
      </p:sp>
      <p:sp>
        <p:nvSpPr>
          <p:cNvPr id="3" name="Notes Placeholder 2"/>
          <p:cNvSpPr>
            <a:spLocks noGrp="1"/>
          </p:cNvSpPr>
          <p:nvPr>
            <p:ph type="body" idx="1"/>
          </p:nvPr>
        </p:nvSpPr>
        <p:spPr>
          <a:xfrm>
            <a:off x="838200" y="3657600"/>
            <a:ext cx="5486400" cy="4114800"/>
          </a:xfrm>
        </p:spPr>
        <p:txBody>
          <a:bodyPr/>
          <a:lstStyle/>
          <a:p>
            <a:r>
              <a:rPr lang="en-US" b="1" dirty="0" smtClean="0"/>
              <a:t>Say: </a:t>
            </a:r>
            <a:r>
              <a:rPr lang="en-US" b="0" dirty="0" smtClean="0"/>
              <a:t>As</a:t>
            </a:r>
            <a:r>
              <a:rPr lang="en-US" b="0" baseline="0" dirty="0" smtClean="0"/>
              <a:t> we move through the steps of the Cognitive Strategy Routine, you should notice how we are gradually releasing of responsibility to students.  After we have modeled a fair bit, and have given students multiple opportunities to practice using the strategy in a shared context, we want to provide them with opportunities to use the strategy with less teacher support but not completely on their own.  Step 7 likely occurs during small group instruction when a group of students is reading the same text and the teacher is working with the group to support their comprehension.</a:t>
            </a:r>
          </a:p>
          <a:p>
            <a:endParaRPr lang="en-US" b="0" baseline="0" dirty="0" smtClean="0"/>
          </a:p>
          <a:p>
            <a:r>
              <a:rPr lang="en-US" b="1" baseline="0" dirty="0" smtClean="0"/>
              <a:t>Read the example in the box on the slide.</a:t>
            </a:r>
            <a:endParaRPr lang="en-US" b="1"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Notes Placeholder 2"/>
          <p:cNvSpPr>
            <a:spLocks noGrp="1"/>
          </p:cNvSpPr>
          <p:nvPr>
            <p:ph type="body" idx="1"/>
          </p:nvPr>
        </p:nvSpPr>
        <p:spPr bwMode="auto">
          <a:xfrm>
            <a:off x="685800" y="3581400"/>
            <a:ext cx="5486400" cy="4876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en-US" b="1" dirty="0" smtClean="0"/>
              <a:t>Read slide.</a:t>
            </a:r>
            <a:endParaRPr lang="en-US" dirty="0" smtClean="0"/>
          </a:p>
          <a:p>
            <a:pPr>
              <a:defRPr/>
            </a:pPr>
            <a:r>
              <a:rPr lang="en-US" dirty="0" smtClean="0"/>
              <a:t> </a:t>
            </a:r>
          </a:p>
          <a:p>
            <a:pPr>
              <a:defRPr/>
            </a:pPr>
            <a:r>
              <a:rPr lang="en-US" b="1" dirty="0" smtClean="0"/>
              <a:t>Model the example in the box.</a:t>
            </a:r>
            <a:endParaRPr lang="en-US" dirty="0" smtClean="0"/>
          </a:p>
          <a:p>
            <a:pPr>
              <a:defRPr/>
            </a:pPr>
            <a:r>
              <a:rPr lang="en-US" dirty="0" smtClean="0"/>
              <a:t> </a:t>
            </a:r>
          </a:p>
          <a:p>
            <a:pPr>
              <a:defRPr/>
            </a:pPr>
            <a:r>
              <a:rPr lang="en-US" b="1" dirty="0" smtClean="0"/>
              <a:t>Say:  </a:t>
            </a:r>
            <a:r>
              <a:rPr lang="en-US" dirty="0" smtClean="0"/>
              <a:t>I may employ accountability and assessment tools to help me monitor student success. Accountability doesn’t have to mean a quiz at the end of the week.  For example, students can keep a reading journal in which they place the sticky notes they used to track their thinking on each day. Whatever you choose to do, it does not need to be complicated, but it should be part of the daily routine.</a:t>
            </a:r>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dirty="0" smtClean="0"/>
              <a:t> </a:t>
            </a:r>
            <a:endParaRPr lang="en-US" dirty="0" smtClean="0"/>
          </a:p>
          <a:p>
            <a:pPr>
              <a:defRPr/>
            </a:pPr>
            <a:r>
              <a:rPr lang="en-US" b="1" u="sng" dirty="0" smtClean="0"/>
              <a:t>Background Knowledge for Presenter:</a:t>
            </a:r>
            <a:endParaRPr lang="en-US" dirty="0" smtClean="0"/>
          </a:p>
          <a:p>
            <a:pPr>
              <a:defRPr/>
            </a:pPr>
            <a:r>
              <a:rPr lang="en-US" dirty="0" smtClean="0"/>
              <a:t>Being able to apply strategies in a supportive environment is “not the same as knowing how and when to use and apply a strategy in the act of reading to gain understanding” (</a:t>
            </a:r>
            <a:r>
              <a:rPr lang="en-US" dirty="0" err="1" smtClean="0"/>
              <a:t>Routman</a:t>
            </a:r>
            <a:r>
              <a:rPr lang="en-US" dirty="0" smtClean="0"/>
              <a:t>, 2003, p. 129). We want students to authentically and automatically use strategies to aid in comprehension when they are reading independently.</a:t>
            </a:r>
          </a:p>
          <a:p>
            <a:pPr eaLnBrk="1" hangingPunct="1">
              <a:spcBef>
                <a:spcPct val="0"/>
              </a:spcBef>
              <a:defRPr/>
            </a:pPr>
            <a:endParaRPr lang="en-US" b="1" dirty="0" smtClean="0"/>
          </a:p>
        </p:txBody>
      </p:sp>
      <p:sp>
        <p:nvSpPr>
          <p:cNvPr id="1300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CF6379-C20C-461A-863C-5F732EE39D5D}" type="slidenum">
              <a:rPr lang="en-US"/>
              <a:pPr fontAlgn="base">
                <a:spcBef>
                  <a:spcPct val="0"/>
                </a:spcBef>
                <a:spcAft>
                  <a:spcPct val="0"/>
                </a:spcAft>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Read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Participants will use Handout 3 in the Additional Handouts packet to complete this activity.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b="1" dirty="0" smtClean="0"/>
          </a:p>
          <a:p>
            <a:endParaRPr lang="en-US" b="1" dirty="0" smtClean="0"/>
          </a:p>
        </p:txBody>
      </p:sp>
      <p:sp>
        <p:nvSpPr>
          <p:cNvPr id="4" name="Slide Number Placeholder 3"/>
          <p:cNvSpPr>
            <a:spLocks noGrp="1"/>
          </p:cNvSpPr>
          <p:nvPr>
            <p:ph type="sldNum" sz="quarter" idx="5"/>
          </p:nvPr>
        </p:nvSpPr>
        <p:spPr/>
        <p:txBody>
          <a:bodyPr/>
          <a:lstStyle/>
          <a:p>
            <a:pPr>
              <a:defRPr/>
            </a:pPr>
            <a:fld id="{1296CC81-74E5-479A-A940-C2EEEA165F22}" type="slidenum">
              <a:rPr lang="en-US" smtClean="0"/>
              <a:pPr>
                <a:defRPr/>
              </a:pPr>
              <a:t>55</a:t>
            </a:fld>
            <a:endParaRPr lang="en-US"/>
          </a:p>
        </p:txBody>
      </p:sp>
      <p:sp>
        <p:nvSpPr>
          <p:cNvPr id="6" name="Notes Placeholder 2"/>
          <p:cNvSpPr txBox="1">
            <a:spLocks/>
          </p:cNvSpPr>
          <p:nvPr/>
        </p:nvSpPr>
        <p:spPr bwMode="auto">
          <a:xfrm>
            <a:off x="609600" y="3657600"/>
            <a:ext cx="5724525" cy="5187950"/>
          </a:xfrm>
          <a:prstGeom prst="rect">
            <a:avLst/>
          </a:prstGeom>
          <a:noFill/>
        </p:spPr>
        <p:txBody>
          <a:bodyPr lIns="89711" tIns="44856" rIns="89711" bIns="44856">
            <a:normAutofit/>
          </a:bodyPr>
          <a:lstStyle/>
          <a:p>
            <a:pPr>
              <a:defRPr/>
            </a:pPr>
            <a:r>
              <a:rPr lang="en-US" sz="1200" b="1" dirty="0"/>
              <a:t>Read slide.</a:t>
            </a:r>
            <a:endParaRPr lang="en-US" sz="1200" dirty="0"/>
          </a:p>
          <a:p>
            <a:pPr>
              <a:defRPr/>
            </a:pPr>
            <a:r>
              <a:rPr lang="en-US" sz="1200" dirty="0"/>
              <a:t> </a:t>
            </a:r>
          </a:p>
          <a:p>
            <a:pPr>
              <a:defRPr/>
            </a:pPr>
            <a:r>
              <a:rPr lang="en-US" sz="1200" b="1" dirty="0"/>
              <a:t>Participants will use Handout 4 in the Additional Handouts packet to complete this activity. </a:t>
            </a:r>
            <a:endParaRPr lang="en-US" sz="1200" dirty="0"/>
          </a:p>
          <a:p>
            <a:pPr>
              <a:defRPr/>
            </a:pPr>
            <a:r>
              <a:rPr lang="en-US" sz="1200" b="1" dirty="0"/>
              <a:t> </a:t>
            </a:r>
            <a:endParaRPr lang="en-US" sz="1200" dirty="0"/>
          </a:p>
          <a:p>
            <a:pPr>
              <a:defRPr/>
            </a:pPr>
            <a:r>
              <a:rPr lang="en-US" sz="1200" b="1" dirty="0"/>
              <a:t>Make sure everyone has a copy of the Cognitive Strategy Routine Card.</a:t>
            </a:r>
            <a:endParaRPr lang="en-US" sz="1200" b="1" dirty="0">
              <a:latin typeface="+mn-lt"/>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4147" name="Notes Placeholder 2"/>
          <p:cNvSpPr>
            <a:spLocks noGrp="1"/>
          </p:cNvSpPr>
          <p:nvPr>
            <p:ph type="body" idx="1"/>
          </p:nvPr>
        </p:nvSpPr>
        <p:spPr bwMode="auto">
          <a:xfrm>
            <a:off x="685800" y="3581400"/>
            <a:ext cx="5486400" cy="4876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smtClean="0"/>
              <a:t>Read slide.</a:t>
            </a:r>
          </a:p>
        </p:txBody>
      </p:sp>
      <p:sp>
        <p:nvSpPr>
          <p:cNvPr id="4" name="Slide Number Placeholder 3"/>
          <p:cNvSpPr>
            <a:spLocks noGrp="1"/>
          </p:cNvSpPr>
          <p:nvPr>
            <p:ph type="sldNum" sz="quarter" idx="5"/>
          </p:nvPr>
        </p:nvSpPr>
        <p:spPr/>
        <p:txBody>
          <a:bodyPr/>
          <a:lstStyle/>
          <a:p>
            <a:pPr>
              <a:defRPr/>
            </a:pPr>
            <a:fld id="{AF5D92F2-EA6A-462C-B395-1EB9BDF29C8B}"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689100" y="684213"/>
            <a:ext cx="3613150" cy="270986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5171" name="Notes Placeholder 2"/>
          <p:cNvSpPr>
            <a:spLocks noGrp="1"/>
          </p:cNvSpPr>
          <p:nvPr>
            <p:ph type="body" idx="1"/>
          </p:nvPr>
        </p:nvSpPr>
        <p:spPr bwMode="auto">
          <a:xfrm>
            <a:off x="685800" y="3733800"/>
            <a:ext cx="5486400" cy="472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If we think back to </a:t>
            </a:r>
            <a:r>
              <a:rPr lang="en-US" dirty="0" err="1" smtClean="0"/>
              <a:t>Jamika’s</a:t>
            </a:r>
            <a:r>
              <a:rPr lang="en-US" dirty="0" smtClean="0"/>
              <a:t> story, </a:t>
            </a:r>
            <a:r>
              <a:rPr lang="en-US" dirty="0" err="1" smtClean="0"/>
              <a:t>Ellin</a:t>
            </a:r>
            <a:r>
              <a:rPr lang="en-US" dirty="0" smtClean="0"/>
              <a:t> Oliver Keene noticed that the instruction in </a:t>
            </a:r>
            <a:r>
              <a:rPr lang="en-US" dirty="0" err="1" smtClean="0"/>
              <a:t>Jamika’s</a:t>
            </a:r>
            <a:r>
              <a:rPr lang="en-US" dirty="0" smtClean="0"/>
              <a:t> class generally included a reading of a story followed by answering the teacher’s questions, an invitation to retell, and a focus on a few new vocabulary words.  Keene (2008) points out that, “Our students don’t need comprehension strategies if our only objectives are answering questions, retelling, and learning new vocabulary… Comprehension strategies are the tools with which we leverage deeper understanding” (p. 5).</a:t>
            </a:r>
          </a:p>
          <a:p>
            <a:r>
              <a:rPr lang="en-US" dirty="0" smtClean="0"/>
              <a:t> </a:t>
            </a:r>
          </a:p>
          <a:p>
            <a:r>
              <a:rPr lang="en-US" dirty="0" smtClean="0"/>
              <a:t>It is our hope that this cognitive strategy routine nudge us to engage in deeper instruction for reading and listening comprehension.</a:t>
            </a:r>
          </a:p>
          <a:p>
            <a:r>
              <a:rPr lang="en-US" dirty="0" smtClean="0"/>
              <a:t> </a:t>
            </a:r>
          </a:p>
          <a:p>
            <a:endParaRPr lang="en-US" b="1" i="1" dirty="0" smtClean="0"/>
          </a:p>
        </p:txBody>
      </p:sp>
      <p:sp>
        <p:nvSpPr>
          <p:cNvPr id="4" name="Slide Number Placeholder 3"/>
          <p:cNvSpPr>
            <a:spLocks noGrp="1"/>
          </p:cNvSpPr>
          <p:nvPr>
            <p:ph type="sldNum" sz="quarter" idx="5"/>
          </p:nvPr>
        </p:nvSpPr>
        <p:spPr/>
        <p:txBody>
          <a:bodyPr/>
          <a:lstStyle/>
          <a:p>
            <a:pPr>
              <a:defRPr/>
            </a:pPr>
            <a:fld id="{02CD7B06-D6BC-481C-82C0-1977A3C432E6}"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1" name="Notes Placeholder 2"/>
          <p:cNvSpPr>
            <a:spLocks noGrp="1"/>
          </p:cNvSpPr>
          <p:nvPr>
            <p:ph type="body" idx="1"/>
          </p:nvPr>
        </p:nvSpPr>
        <p:spPr bwMode="auto">
          <a:xfrm>
            <a:off x="685800" y="3505200"/>
            <a:ext cx="5486400" cy="5029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Autofit/>
          </a:bodyPr>
          <a:lstStyle/>
          <a:p>
            <a:pPr>
              <a:defRPr/>
            </a:pPr>
            <a:r>
              <a:rPr lang="en-US" b="1" dirty="0" smtClean="0"/>
              <a:t>Say: </a:t>
            </a:r>
            <a:r>
              <a:rPr lang="en-US" dirty="0" smtClean="0"/>
              <a:t>Today we took time to think about why we need to continue our focus on comprehension instruction. We did an activity to help us be aware of the cognitive strategies good readers use. We looked at a sample instructional routine we could follow when introducing a new cognitive strategy. We also thought about how cognitive strategy instruction might fit into our core program planning.</a:t>
            </a:r>
          </a:p>
          <a:p>
            <a:pPr>
              <a:defRPr/>
            </a:pPr>
            <a:r>
              <a:rPr lang="en-US" dirty="0" smtClean="0"/>
              <a:t> </a:t>
            </a:r>
          </a:p>
          <a:p>
            <a:pPr>
              <a:defRPr/>
            </a:pPr>
            <a:r>
              <a:rPr lang="en-US" dirty="0" smtClean="0"/>
              <a:t>It’s now time for us to reflect on this session. We will use an approach called Written Conversation.  Each of you will need to take out a piece of paper for this activity.</a:t>
            </a:r>
          </a:p>
          <a:p>
            <a:pPr>
              <a:defRPr/>
            </a:pPr>
            <a:r>
              <a:rPr lang="en-US" dirty="0" smtClean="0"/>
              <a:t> </a:t>
            </a:r>
          </a:p>
          <a:p>
            <a:pPr>
              <a:defRPr/>
            </a:pPr>
            <a:r>
              <a:rPr lang="en-US" dirty="0" smtClean="0"/>
              <a:t>In a written conversation, you record your thoughts, questions, comments, etc. on your paper.  When I give the signal, you will stop writing and you will pass your “note” to the person on your left.  They will read what you wrote.  Then, they will respond to what you wrote by writing a comment, asking a question or raising a new topic.  On my signal, they will pass that “note” that now has two entries on it to the left. Once time is up, you will get your original “note” back with thoughts recorded of two others from your table.</a:t>
            </a:r>
          </a:p>
          <a:p>
            <a:pPr>
              <a:defRPr/>
            </a:pPr>
            <a:r>
              <a:rPr lang="en-US" dirty="0" smtClean="0"/>
              <a:t> </a:t>
            </a:r>
          </a:p>
          <a:p>
            <a:pPr>
              <a:defRPr/>
            </a:pPr>
            <a:r>
              <a:rPr lang="en-US" b="1" dirty="0" smtClean="0"/>
              <a:t>Follow the four steps as outlined below.</a:t>
            </a:r>
          </a:p>
          <a:p>
            <a:pPr>
              <a:defRPr/>
            </a:pPr>
            <a:r>
              <a:rPr lang="en-US" b="1" dirty="0" smtClean="0"/>
              <a:t>1. Record your own thoughts.</a:t>
            </a:r>
          </a:p>
          <a:p>
            <a:pPr>
              <a:defRPr/>
            </a:pPr>
            <a:r>
              <a:rPr lang="en-US" b="1" dirty="0" smtClean="0"/>
              <a:t>Say:</a:t>
            </a:r>
          </a:p>
          <a:p>
            <a:pPr>
              <a:defRPr/>
            </a:pPr>
            <a:r>
              <a:rPr lang="en-US" dirty="0" smtClean="0"/>
              <a:t>· Think about today’s session.  Did you have any “</a:t>
            </a:r>
            <a:r>
              <a:rPr lang="en-US" dirty="0" err="1" smtClean="0"/>
              <a:t>Ahas</a:t>
            </a:r>
            <a:r>
              <a:rPr lang="en-US" dirty="0" smtClean="0"/>
              <a:t>”?  Do you have questions?  What are your thoughts about the information presented? </a:t>
            </a:r>
          </a:p>
          <a:p>
            <a:pPr>
              <a:defRPr/>
            </a:pPr>
            <a:r>
              <a:rPr lang="en-US" dirty="0" smtClean="0"/>
              <a:t>· You have two minutes to record your thinking on your paper.  Use all of the time for writing.  </a:t>
            </a:r>
          </a:p>
          <a:p>
            <a:pPr>
              <a:defRPr/>
            </a:pPr>
            <a:r>
              <a:rPr lang="en-US" dirty="0" smtClean="0"/>
              <a:t>· Don’t stop until I tell you that it is time to pass your paper to the person on your left.</a:t>
            </a:r>
          </a:p>
          <a:p>
            <a:pPr>
              <a:defRPr/>
            </a:pPr>
            <a:r>
              <a:rPr lang="en-US" b="1" dirty="0" smtClean="0"/>
              <a:t>Provide two minutes for participants to write. If anyone talks, remind them that this should be a silent activity. </a:t>
            </a:r>
          </a:p>
          <a:p>
            <a:pPr>
              <a:defRPr/>
            </a:pPr>
            <a:endParaRPr lang="en-US" b="1" dirty="0" smtClean="0"/>
          </a:p>
          <a:p>
            <a:pPr>
              <a:defRPr/>
            </a:pPr>
            <a:endParaRPr lang="en-US" b="1" dirty="0" smtClean="0"/>
          </a:p>
          <a:p>
            <a:pPr>
              <a:defRPr/>
            </a:pPr>
            <a:r>
              <a:rPr lang="en-US" b="1" dirty="0" smtClean="0"/>
              <a:t>2. Pass, read and write.</a:t>
            </a:r>
          </a:p>
          <a:p>
            <a:pPr>
              <a:defRPr/>
            </a:pPr>
            <a:r>
              <a:rPr lang="en-US" b="1" dirty="0" smtClean="0"/>
              <a:t>Say: </a:t>
            </a:r>
            <a:r>
              <a:rPr lang="en-US" dirty="0" smtClean="0"/>
              <a:t>Please complete your thought and stop writing. </a:t>
            </a:r>
          </a:p>
          <a:p>
            <a:pPr>
              <a:defRPr/>
            </a:pPr>
            <a:r>
              <a:rPr lang="en-US" b="1" dirty="0" smtClean="0"/>
              <a:t>Pause for each participant to finish writing.</a:t>
            </a:r>
          </a:p>
          <a:p>
            <a:pPr>
              <a:defRPr/>
            </a:pPr>
            <a:endParaRPr lang="en-US" b="1" dirty="0" smtClean="0"/>
          </a:p>
          <a:p>
            <a:pPr>
              <a:defRPr/>
            </a:pPr>
            <a:r>
              <a:rPr lang="en-US" b="1" dirty="0" smtClean="0"/>
              <a:t>Say:</a:t>
            </a:r>
          </a:p>
          <a:p>
            <a:pPr>
              <a:defRPr/>
            </a:pPr>
            <a:r>
              <a:rPr lang="en-US" dirty="0" smtClean="0"/>
              <a:t>· Pass your “note” to the left.</a:t>
            </a:r>
          </a:p>
          <a:p>
            <a:pPr>
              <a:defRPr/>
            </a:pPr>
            <a:r>
              <a:rPr lang="en-US" dirty="0" smtClean="0"/>
              <a:t>· No talking while passing.</a:t>
            </a:r>
          </a:p>
          <a:p>
            <a:pPr>
              <a:defRPr/>
            </a:pPr>
            <a:r>
              <a:rPr lang="en-US" dirty="0" smtClean="0"/>
              <a:t>· Read what is on your paper.  </a:t>
            </a:r>
          </a:p>
          <a:p>
            <a:pPr>
              <a:defRPr/>
            </a:pPr>
            <a:r>
              <a:rPr lang="en-US" dirty="0" smtClean="0"/>
              <a:t>· Record your response. Remember, you can comment, ask a question, or begin a new idea.  This is like a conversation.</a:t>
            </a:r>
          </a:p>
          <a:p>
            <a:pPr>
              <a:defRPr/>
            </a:pPr>
            <a:r>
              <a:rPr lang="en-US" dirty="0" smtClean="0"/>
              <a:t>· Keep writing until I tell you that time is up.</a:t>
            </a:r>
          </a:p>
          <a:p>
            <a:pPr>
              <a:defRPr/>
            </a:pPr>
            <a:r>
              <a:rPr lang="en-US" dirty="0" smtClean="0"/>
              <a:t> </a:t>
            </a:r>
            <a:r>
              <a:rPr lang="en-US" b="1" dirty="0" smtClean="0"/>
              <a:t>Provide two minutes for participants to write. </a:t>
            </a:r>
          </a:p>
          <a:p>
            <a:pPr>
              <a:defRPr/>
            </a:pPr>
            <a:endParaRPr lang="en-US" b="1" dirty="0" smtClean="0"/>
          </a:p>
          <a:p>
            <a:pPr>
              <a:defRPr/>
            </a:pPr>
            <a:r>
              <a:rPr lang="en-US" b="1" dirty="0" smtClean="0"/>
              <a:t>3.   After two minutes, repeat step 2 as above. Pass, read and write.</a:t>
            </a:r>
          </a:p>
          <a:p>
            <a:pPr>
              <a:defRPr/>
            </a:pPr>
            <a:endParaRPr lang="en-US" b="1" dirty="0" smtClean="0"/>
          </a:p>
          <a:p>
            <a:pPr>
              <a:defRPr/>
            </a:pPr>
            <a:r>
              <a:rPr lang="en-US" b="1" dirty="0" smtClean="0"/>
              <a:t>4. Return the “note” to the originator.</a:t>
            </a:r>
          </a:p>
          <a:p>
            <a:pPr>
              <a:defRPr/>
            </a:pPr>
            <a:r>
              <a:rPr lang="en-US" b="1" dirty="0" smtClean="0"/>
              <a:t>Say: </a:t>
            </a:r>
            <a:r>
              <a:rPr lang="en-US" dirty="0" smtClean="0"/>
              <a:t>Please complete your thought and stop writing.</a:t>
            </a:r>
          </a:p>
          <a:p>
            <a:pPr>
              <a:defRPr/>
            </a:pPr>
            <a:r>
              <a:rPr lang="en-US" b="1" dirty="0" smtClean="0"/>
              <a:t>Pause for each participant to finish writing.</a:t>
            </a:r>
          </a:p>
          <a:p>
            <a:pPr>
              <a:defRPr/>
            </a:pPr>
            <a:endParaRPr lang="en-US" b="1" dirty="0" smtClean="0"/>
          </a:p>
          <a:p>
            <a:pPr>
              <a:defRPr/>
            </a:pPr>
            <a:r>
              <a:rPr lang="en-US" b="1" dirty="0" smtClean="0"/>
              <a:t>Say:</a:t>
            </a:r>
          </a:p>
          <a:p>
            <a:pPr>
              <a:defRPr/>
            </a:pPr>
            <a:r>
              <a:rPr lang="en-US" dirty="0" smtClean="0"/>
              <a:t>· Return the “note” to the person who wrote the originating comment.</a:t>
            </a:r>
          </a:p>
          <a:p>
            <a:pPr>
              <a:defRPr/>
            </a:pPr>
            <a:r>
              <a:rPr lang="en-US" b="1" dirty="0" smtClean="0"/>
              <a:t>(Pause for each participant to get their original “note” back).</a:t>
            </a:r>
          </a:p>
          <a:p>
            <a:pPr>
              <a:defRPr/>
            </a:pPr>
            <a:endParaRPr lang="en-US" b="1" dirty="0" smtClean="0"/>
          </a:p>
          <a:p>
            <a:pPr>
              <a:defRPr/>
            </a:pPr>
            <a:r>
              <a:rPr lang="en-US" b="1" dirty="0" smtClean="0"/>
              <a:t>Say:</a:t>
            </a:r>
          </a:p>
          <a:p>
            <a:pPr>
              <a:defRPr/>
            </a:pPr>
            <a:r>
              <a:rPr lang="en-US" dirty="0" smtClean="0"/>
              <a:t>· Read your “note”. </a:t>
            </a:r>
          </a:p>
          <a:p>
            <a:pPr>
              <a:defRPr/>
            </a:pPr>
            <a:r>
              <a:rPr lang="en-US" dirty="0" smtClean="0"/>
              <a:t>· Once you have read your “note,” talk with others in your group. Discuss  the thoughts and ideas that were shared in the written conversations you participated in.</a:t>
            </a:r>
          </a:p>
        </p:txBody>
      </p:sp>
      <p:sp>
        <p:nvSpPr>
          <p:cNvPr id="4" name="Slide Number Placeholder 3"/>
          <p:cNvSpPr>
            <a:spLocks noGrp="1"/>
          </p:cNvSpPr>
          <p:nvPr>
            <p:ph type="sldNum" sz="quarter" idx="5"/>
          </p:nvPr>
        </p:nvSpPr>
        <p:spPr/>
        <p:txBody>
          <a:bodyPr/>
          <a:lstStyle/>
          <a:p>
            <a:pPr>
              <a:defRPr/>
            </a:pPr>
            <a:fld id="{FB15CDAC-3FC2-4061-89F3-5BF06593BAEE}"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9267" name="Notes Placeholder 2"/>
          <p:cNvSpPr>
            <a:spLocks noGrp="1"/>
          </p:cNvSpPr>
          <p:nvPr>
            <p:ph type="body" idx="1"/>
          </p:nvPr>
        </p:nvSpPr>
        <p:spPr bwMode="auto">
          <a:xfrm>
            <a:off x="914400" y="3657600"/>
            <a:ext cx="5562600" cy="4572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a:t>
            </a:r>
            <a:endParaRPr lang="en-US" dirty="0" smtClean="0"/>
          </a:p>
          <a:p>
            <a:r>
              <a:rPr lang="en-US" dirty="0" smtClean="0"/>
              <a:t> </a:t>
            </a:r>
          </a:p>
          <a:p>
            <a:endParaRPr lang="en-US" dirty="0" smtClean="0"/>
          </a:p>
        </p:txBody>
      </p:sp>
      <p:sp>
        <p:nvSpPr>
          <p:cNvPr id="4" name="Slide Number Placeholder 3"/>
          <p:cNvSpPr>
            <a:spLocks noGrp="1"/>
          </p:cNvSpPr>
          <p:nvPr>
            <p:ph type="sldNum" sz="quarter" idx="5"/>
          </p:nvPr>
        </p:nvSpPr>
        <p:spPr/>
        <p:txBody>
          <a:bodyPr/>
          <a:lstStyle/>
          <a:p>
            <a:pPr>
              <a:defRPr/>
            </a:pPr>
            <a:fld id="{C87AA9A8-FE9E-4944-90F8-C4F68D111298}"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Notes Placeholder 2"/>
          <p:cNvSpPr>
            <a:spLocks noGrp="1"/>
          </p:cNvSpPr>
          <p:nvPr>
            <p:ph type="body" idx="1"/>
          </p:nvPr>
        </p:nvSpPr>
        <p:spPr bwMode="auto">
          <a:xfrm>
            <a:off x="685800" y="3810000"/>
            <a:ext cx="5486400" cy="464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Encourage participants</a:t>
            </a:r>
            <a:r>
              <a:rPr lang="en-US" b="1" baseline="0" dirty="0" smtClean="0"/>
              <a:t> to popcorn out their thoughts.</a:t>
            </a:r>
          </a:p>
          <a:p>
            <a:endParaRPr lang="en-US" b="1" baseline="0" dirty="0" smtClean="0"/>
          </a:p>
          <a:p>
            <a:r>
              <a:rPr lang="en-US" b="1" dirty="0" smtClean="0"/>
              <a:t>Say:  </a:t>
            </a:r>
            <a:r>
              <a:rPr lang="en-US" b="0" baseline="0" dirty="0" smtClean="0"/>
              <a:t>Regardless, of what data we look at, BOY, MOY, EOC or STAAR, we likely can </a:t>
            </a:r>
            <a:r>
              <a:rPr lang="en-US" dirty="0" smtClean="0"/>
              <a:t>agree that we would desire that all of our students be developed and experiencing</a:t>
            </a:r>
            <a:r>
              <a:rPr lang="en-US" baseline="0" dirty="0" smtClean="0"/>
              <a:t> success </a:t>
            </a:r>
            <a:r>
              <a:rPr lang="en-US" dirty="0" smtClean="0"/>
              <a:t>in the areas of listening and reading comprehension.  In fact, we likely feel a sense of urgency in helping students to improve their</a:t>
            </a:r>
            <a:r>
              <a:rPr lang="en-US" baseline="0" dirty="0" smtClean="0"/>
              <a:t> comprehension. We know that a</a:t>
            </a:r>
            <a:r>
              <a:rPr lang="en-US" dirty="0" smtClean="0"/>
              <a:t>s text becomes more and more complex, it becomes more</a:t>
            </a:r>
            <a:r>
              <a:rPr lang="en-US" baseline="0" dirty="0" smtClean="0"/>
              <a:t> difficult to comprehend. It</a:t>
            </a:r>
            <a:r>
              <a:rPr lang="en-US" dirty="0" smtClean="0"/>
              <a:t> is critical that our students have specific strategies and routines to support their comprehension.   </a:t>
            </a:r>
          </a:p>
          <a:p>
            <a:endParaRPr lang="en-US" dirty="0" smtClean="0"/>
          </a:p>
          <a:p>
            <a:r>
              <a:rPr lang="en-US" dirty="0" smtClean="0"/>
              <a:t>Today, we will examine a specific eight-step routine that can be used across grade levels to support and increase comprehension for our students.     </a:t>
            </a:r>
          </a:p>
        </p:txBody>
      </p:sp>
      <p:sp>
        <p:nvSpPr>
          <p:cNvPr id="25604" name="Slide Number Placeholder 3"/>
          <p:cNvSpPr>
            <a:spLocks noGrp="1"/>
          </p:cNvSpPr>
          <p:nvPr>
            <p:ph type="sldNum" sz="quarter" idx="5"/>
          </p:nvPr>
        </p:nvSpPr>
        <p:spPr/>
        <p:txBody>
          <a:bodyPr/>
          <a:lstStyle/>
          <a:p>
            <a:pPr>
              <a:defRPr/>
            </a:pPr>
            <a:fld id="{53F819EB-DFED-4CE5-942F-4BE16ECABB6A}" type="slidenum">
              <a:rPr lang="en-US" smtClean="0">
                <a:ea typeface="ＭＳ Ｐゴシック" pitchFamily="-76" charset="-128"/>
              </a:rPr>
              <a:pPr>
                <a:defRPr/>
              </a:pPr>
              <a:t>6</a:t>
            </a:fld>
            <a:endParaRPr lang="en-US" smtClean="0">
              <a:ea typeface="ＭＳ Ｐゴシック" pitchFamily="-76"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80FA59-37CF-445E-B4B7-FDC28DC0F48B}" type="slidenum">
              <a:rPr lang="en-US" smtClean="0"/>
              <a:pPr fontAlgn="base">
                <a:spcBef>
                  <a:spcPct val="0"/>
                </a:spcBef>
                <a:spcAft>
                  <a:spcPct val="0"/>
                </a:spcAft>
                <a:defRPr/>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3DAC2-AC36-4E7D-9782-7104F8F02845}" type="slidenum">
              <a:rPr lang="en-US" smtClean="0"/>
              <a:pPr/>
              <a:t>61</a:t>
            </a:fld>
            <a:endParaRPr lang="en-US"/>
          </a:p>
        </p:txBody>
      </p:sp>
    </p:spTree>
    <p:extLst>
      <p:ext uri="{BB962C8B-B14F-4D97-AF65-F5344CB8AC3E}">
        <p14:creationId xmlns:p14="http://schemas.microsoft.com/office/powerpoint/2010/main" xmlns="" val="3793672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3DAC2-AC36-4E7D-9782-7104F8F02845}" type="slidenum">
              <a:rPr lang="en-US" smtClean="0"/>
              <a:pPr/>
              <a:t>62</a:t>
            </a:fld>
            <a:endParaRPr lang="en-US"/>
          </a:p>
        </p:txBody>
      </p:sp>
    </p:spTree>
    <p:extLst>
      <p:ext uri="{BB962C8B-B14F-4D97-AF65-F5344CB8AC3E}">
        <p14:creationId xmlns:p14="http://schemas.microsoft.com/office/powerpoint/2010/main" xmlns="" val="24129983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63</a:t>
            </a:fld>
            <a:endParaRPr lang="en-US"/>
          </a:p>
        </p:txBody>
      </p:sp>
    </p:spTree>
    <p:extLst>
      <p:ext uri="{BB962C8B-B14F-4D97-AF65-F5344CB8AC3E}">
        <p14:creationId xmlns:p14="http://schemas.microsoft.com/office/powerpoint/2010/main" xmlns="" val="32923538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64</a:t>
            </a:fld>
            <a:endParaRPr lang="en-US"/>
          </a:p>
        </p:txBody>
      </p:sp>
    </p:spTree>
    <p:extLst>
      <p:ext uri="{BB962C8B-B14F-4D97-AF65-F5344CB8AC3E}">
        <p14:creationId xmlns:p14="http://schemas.microsoft.com/office/powerpoint/2010/main" xmlns="" val="4299112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3DAC2-AC36-4E7D-9782-7104F8F02845}" type="slidenum">
              <a:rPr lang="en-US" smtClean="0"/>
              <a:pPr/>
              <a:t>65</a:t>
            </a:fld>
            <a:endParaRPr lang="en-US"/>
          </a:p>
        </p:txBody>
      </p:sp>
    </p:spTree>
    <p:extLst>
      <p:ext uri="{BB962C8B-B14F-4D97-AF65-F5344CB8AC3E}">
        <p14:creationId xmlns:p14="http://schemas.microsoft.com/office/powerpoint/2010/main" xmlns="" val="1912673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1C563424-229F-4016-B1A0-39D01741A834}" type="slidenum">
              <a:rPr lang="en-US" smtClean="0">
                <a:ea typeface="ＭＳ Ｐゴシック" pitchFamily="-76" charset="-128"/>
              </a:rPr>
              <a:pPr>
                <a:defRPr/>
              </a:pPr>
              <a:t>7</a:t>
            </a:fld>
            <a:endParaRPr lang="en-US" smtClean="0">
              <a:ea typeface="ＭＳ Ｐゴシック" pitchFamily="-76" charset="-128"/>
            </a:endParaRPr>
          </a:p>
        </p:txBody>
      </p:sp>
      <p:sp>
        <p:nvSpPr>
          <p:cNvPr id="87043"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80" name="Rectangle 3"/>
          <p:cNvSpPr>
            <a:spLocks noGrp="1" noChangeArrowheads="1"/>
          </p:cNvSpPr>
          <p:nvPr>
            <p:ph type="body" idx="1"/>
          </p:nvPr>
        </p:nvSpPr>
        <p:spPr>
          <a:xfrm>
            <a:off x="685800" y="3733800"/>
            <a:ext cx="5486400" cy="4724400"/>
          </a:xfrm>
          <a:ln/>
        </p:spPr>
        <p:txBody>
          <a:bodyPr/>
          <a:lstStyle/>
          <a:p>
            <a:pPr eaLnBrk="1" hangingPunct="1">
              <a:defRPr/>
            </a:pPr>
            <a:r>
              <a:rPr lang="en-US" b="1" dirty="0" smtClean="0"/>
              <a:t>Say: </a:t>
            </a:r>
            <a:r>
              <a:rPr lang="en-US" dirty="0" smtClean="0"/>
              <a:t>We have discussed the urgency of continuing a focus on comprehension instruction. This focus will require time. Yet research shows that, often, time is one of our challenges.</a:t>
            </a:r>
          </a:p>
          <a:p>
            <a:pPr eaLnBrk="1" hangingPunct="1">
              <a:defRPr/>
            </a:pPr>
            <a:r>
              <a:rPr lang="en-US" dirty="0" smtClean="0"/>
              <a:t> </a:t>
            </a:r>
          </a:p>
          <a:p>
            <a:pPr eaLnBrk="1" hangingPunct="1">
              <a:defRPr/>
            </a:pPr>
            <a:r>
              <a:rPr lang="en-US" dirty="0" smtClean="0"/>
              <a:t>Let’s look at this graph. What does this information tell us? </a:t>
            </a:r>
            <a:r>
              <a:rPr lang="en-US" b="1" dirty="0" smtClean="0"/>
              <a:t>(Pause)</a:t>
            </a:r>
            <a:endParaRPr lang="en-US" dirty="0" smtClean="0"/>
          </a:p>
          <a:p>
            <a:pPr eaLnBrk="1" hangingPunct="1">
              <a:defRPr/>
            </a:pPr>
            <a:r>
              <a:rPr lang="en-US" dirty="0" smtClean="0"/>
              <a:t> </a:t>
            </a:r>
          </a:p>
          <a:p>
            <a:pPr eaLnBrk="1" hangingPunct="1">
              <a:defRPr/>
            </a:pPr>
            <a:r>
              <a:rPr lang="en-US" dirty="0" smtClean="0"/>
              <a:t>In the late 1970s, research by Delores Durkin revealed that of the 4,469 minutes of reading instruction she and her colleagues observed in elementary classrooms, only 28 minutes — less than 1% instructional time — was dedicated to comprehension instruction (Durkin, 1978-79). Keep in mind that other comprehension activities might have been taking place, such as asking students assessment questions, but that would not be considered instruction. </a:t>
            </a:r>
          </a:p>
          <a:p>
            <a:pPr eaLnBrk="1" hangingPunct="1">
              <a:defRPr/>
            </a:pPr>
            <a:r>
              <a:rPr lang="en-US" dirty="0" smtClean="0"/>
              <a:t> </a:t>
            </a:r>
          </a:p>
          <a:p>
            <a:pPr eaLnBrk="1" hangingPunct="1">
              <a:defRPr/>
            </a:pPr>
            <a:r>
              <a:rPr lang="en-US" dirty="0" smtClean="0"/>
              <a:t>More recent research studies suggest that not much has changed; explicit comprehension instruction is still not adequate. </a:t>
            </a:r>
          </a:p>
          <a:p>
            <a:pPr eaLnBrk="1" hangingPunct="1">
              <a:defRPr/>
            </a:pPr>
            <a:endParaRPr lang="en-US" dirty="0" smtClean="0"/>
          </a:p>
          <a:p>
            <a:pPr eaLnBrk="1" hangingPunct="1">
              <a:defRPr/>
            </a:pPr>
            <a:r>
              <a:rPr lang="en-US" dirty="0" smtClean="0"/>
              <a:t>This research has implications for middle and high school. </a:t>
            </a:r>
            <a:r>
              <a:rPr lang="en-US" baseline="0" dirty="0" smtClean="0"/>
              <a:t>We cannot make assumptions that our students will be well equipped to use the strategies and skills they’ll need to comprehend the complex texts we use in middle and high school. In fact, research on comprehension tells us that we need to continue comprehension instruction for several years.</a:t>
            </a:r>
            <a:endParaRPr lang="en-US" dirty="0" smtClean="0"/>
          </a:p>
          <a:p>
            <a:pPr eaLnBrk="1" hangingPunct="1">
              <a:defRPr/>
            </a:pPr>
            <a:endParaRPr lang="en-US" b="1" dirty="0" smtClean="0"/>
          </a:p>
          <a:p>
            <a:pPr eaLnBrk="1" hangingPunct="1">
              <a:defRPr/>
            </a:pPr>
            <a:r>
              <a:rPr lang="en-US" b="1" dirty="0" smtClean="0"/>
              <a:t>(RAND Reading Study Group, 2002; Taylor, Pearson, Clark &amp; Walpole, 1999; Taylor, Peterson, Pearson &amp; Rodriguez, 2002).</a:t>
            </a:r>
          </a:p>
          <a:p>
            <a:pPr lvl="1">
              <a:lnSpc>
                <a:spcPct val="80000"/>
              </a:lnSpc>
              <a:spcBef>
                <a:spcPct val="0"/>
              </a:spcBef>
              <a:defRPr/>
            </a:pPr>
            <a:endParaRPr lang="en-US" sz="1800" dirty="0">
              <a:ea typeface="ＭＳ Ｐゴシック" pitchFamily="-76" charset="-128"/>
            </a:endParaRPr>
          </a:p>
          <a:p>
            <a:pPr lvl="1" eaLnBrk="1" hangingPunct="1">
              <a:lnSpc>
                <a:spcPct val="80000"/>
              </a:lnSpc>
              <a:defRPr/>
            </a:pPr>
            <a:endParaRPr lang="en-US" sz="2000" dirty="0">
              <a:ea typeface="ＭＳ Ｐゴシック" pitchFamily="-76" charset="-128"/>
            </a:endParaRPr>
          </a:p>
          <a:p>
            <a:pPr eaLnBrk="1" hangingPunct="1">
              <a:lnSpc>
                <a:spcPct val="90000"/>
              </a:lnSpc>
              <a:spcBef>
                <a:spcPct val="0"/>
              </a:spcBef>
              <a:defRPr/>
            </a:pPr>
            <a:endParaRPr lang="en-US" sz="1600" dirty="0">
              <a:ea typeface="ＭＳ Ｐゴシック" pitchFamily="-76" charset="-128"/>
            </a:endParaRPr>
          </a:p>
          <a:p>
            <a:pPr lvl="1" eaLnBrk="1" hangingPunct="1">
              <a:lnSpc>
                <a:spcPct val="80000"/>
              </a:lnSpc>
              <a:defRPr/>
            </a:pPr>
            <a:endParaRPr lang="en-US" sz="2000" dirty="0">
              <a:ea typeface="ＭＳ Ｐゴシック" pitchFamily="-76" charset="-128"/>
            </a:endParaRPr>
          </a:p>
          <a:p>
            <a:pPr eaLnBrk="1" hangingPunct="1">
              <a:lnSpc>
                <a:spcPct val="90000"/>
              </a:lnSpc>
              <a:defRPr/>
            </a:pPr>
            <a:endParaRPr lang="en-US" b="1" dirty="0" smtClean="0">
              <a:ea typeface="ＭＳ Ｐゴシック" pitchFamily="-76" charset="-128"/>
            </a:endParaRPr>
          </a:p>
          <a:p>
            <a:pPr eaLnBrk="1" hangingPunct="1">
              <a:lnSpc>
                <a:spcPct val="90000"/>
              </a:lnSpc>
              <a:defRPr/>
            </a:pPr>
            <a:endParaRPr lang="en-US" dirty="0" smtClean="0">
              <a:ea typeface="ＭＳ Ｐゴシック" pitchFamily="-76" charset="-128"/>
            </a:endParaRPr>
          </a:p>
          <a:p>
            <a:pPr eaLnBrk="1" hangingPunct="1">
              <a:lnSpc>
                <a:spcPct val="90000"/>
              </a:lnSpc>
              <a:defRPr/>
            </a:pPr>
            <a:endParaRPr lang="en-US" dirty="0" smtClean="0">
              <a:ea typeface="ＭＳ Ｐゴシック" pitchFamily="-7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5E1B4E-22DC-49EA-8AAD-D661C4194C0F}" type="slidenum">
              <a:rPr lang="en-US"/>
              <a:pPr fontAlgn="base">
                <a:spcBef>
                  <a:spcPct val="0"/>
                </a:spcBef>
                <a:spcAft>
                  <a:spcPct val="0"/>
                </a:spcAft>
                <a:defRPr/>
              </a:pPr>
              <a:t>8</a:t>
            </a:fld>
            <a:endParaRPr lang="en-US"/>
          </a:p>
        </p:txBody>
      </p:sp>
      <p:sp>
        <p:nvSpPr>
          <p:cNvPr id="88067" name="Rectangle 2"/>
          <p:cNvSpPr>
            <a:spLocks noGrp="1" noRot="1" noChangeAspect="1" noChangeArrowheads="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8" name="Rectangle 3"/>
          <p:cNvSpPr>
            <a:spLocks noGrp="1" noChangeArrowheads="1"/>
          </p:cNvSpPr>
          <p:nvPr>
            <p:ph type="body" idx="1"/>
          </p:nvPr>
        </p:nvSpPr>
        <p:spPr bwMode="auto">
          <a:xfrm>
            <a:off x="609600" y="3962400"/>
            <a:ext cx="5867400" cy="330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Read cartoon.</a:t>
            </a:r>
          </a:p>
          <a:p>
            <a:pPr eaLnBrk="1" hangingPunct="1">
              <a:spcBef>
                <a:spcPct val="0"/>
              </a:spcBef>
            </a:pPr>
            <a:r>
              <a:rPr lang="en-US" dirty="0" smtClean="0"/>
              <a:t> </a:t>
            </a:r>
          </a:p>
          <a:p>
            <a:pPr eaLnBrk="1" hangingPunct="1">
              <a:spcBef>
                <a:spcPct val="0"/>
              </a:spcBef>
            </a:pPr>
            <a:r>
              <a:rPr lang="en-US" b="1" dirty="0" smtClean="0"/>
              <a:t>Say</a:t>
            </a:r>
            <a:r>
              <a:rPr lang="en-US" dirty="0" smtClean="0"/>
              <a:t>: Why is this cartoon funny?</a:t>
            </a:r>
          </a:p>
          <a:p>
            <a:pPr eaLnBrk="1" hangingPunct="1">
              <a:spcBef>
                <a:spcPct val="0"/>
              </a:spcBef>
            </a:pPr>
            <a:r>
              <a:rPr lang="en-US" dirty="0" smtClean="0"/>
              <a:t> </a:t>
            </a:r>
          </a:p>
          <a:p>
            <a:pPr eaLnBrk="1" hangingPunct="1">
              <a:spcBef>
                <a:spcPct val="0"/>
              </a:spcBef>
            </a:pPr>
            <a:r>
              <a:rPr lang="en-US" b="1" dirty="0" smtClean="0"/>
              <a:t>Ask a participant to explain.</a:t>
            </a:r>
          </a:p>
          <a:p>
            <a:pPr eaLnBrk="1" hangingPunct="1">
              <a:spcBef>
                <a:spcPct val="0"/>
              </a:spcBef>
            </a:pPr>
            <a:r>
              <a:rPr lang="en-US" dirty="0" smtClean="0"/>
              <a:t> </a:t>
            </a:r>
          </a:p>
          <a:p>
            <a:pPr eaLnBrk="1" hangingPunct="1">
              <a:spcBef>
                <a:spcPct val="0"/>
              </a:spcBef>
            </a:pPr>
            <a:r>
              <a:rPr lang="en-US" b="1" dirty="0" smtClean="0"/>
              <a:t>Say</a:t>
            </a:r>
            <a:r>
              <a:rPr lang="en-US" dirty="0" smtClean="0"/>
              <a:t>: Right, this little girl is so used to answering questions after reading that it has become an expectation for her. Historically this is how we’ve taught comprehension.  Students read or listen to an assigned piece, and we ask questions at the end to assess how well they comprehend.  We may even follow up this task by placing a number in our grade books. </a:t>
            </a:r>
          </a:p>
          <a:p>
            <a:pPr eaLnBrk="1" hangingPunct="1">
              <a:spcBef>
                <a:spcPct val="0"/>
              </a:spcBef>
            </a:pPr>
            <a:r>
              <a:rPr lang="en-US" dirty="0" smtClean="0"/>
              <a:t> </a:t>
            </a:r>
          </a:p>
          <a:p>
            <a:pPr eaLnBrk="1" hangingPunct="1">
              <a:spcBef>
                <a:spcPct val="0"/>
              </a:spcBef>
            </a:pPr>
            <a:r>
              <a:rPr lang="en-US" dirty="0" smtClean="0"/>
              <a:t>Without direct, explicit, systematic comprehension instruction, this picture will not change. High quality instruction has the most potential for changing student outcomes (Durkin, 1978-79; NRP, 2000 as cited in VGCRLA, 2008).</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1689100" y="684213"/>
            <a:ext cx="3597275" cy="2698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xfrm>
            <a:off x="457200" y="3810000"/>
            <a:ext cx="5949950" cy="45815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Given knowledge about what good readers do when they read, researchers and educators have addressed the following question: Can we teach students to engage in these productive behaviors?  (Duke &amp; Pearson, 2002, p. 206).</a:t>
            </a:r>
          </a:p>
          <a:p>
            <a:r>
              <a:rPr lang="en-US" dirty="0" smtClean="0"/>
              <a:t> </a:t>
            </a:r>
          </a:p>
          <a:p>
            <a:r>
              <a:rPr lang="en-US" b="1" dirty="0" smtClean="0"/>
              <a:t>Click for text to appear. Read slide.</a:t>
            </a:r>
            <a:endParaRPr lang="en-US" dirty="0" smtClean="0"/>
          </a:p>
          <a:p>
            <a:r>
              <a:rPr lang="en-US" dirty="0" smtClean="0"/>
              <a:t> </a:t>
            </a:r>
          </a:p>
          <a:p>
            <a:r>
              <a:rPr lang="en-US" b="1" dirty="0" smtClean="0"/>
              <a:t>Say: </a:t>
            </a:r>
            <a:r>
              <a:rPr lang="en-US" dirty="0" smtClean="0"/>
              <a:t> A large volume of work indicates that we can help students acquire the strategies and processes used by good readers – and that this improves their overall comprehension of text, both the texts used to teach the strategies and texts they read on their own in the future” (Duke &amp; Pearson, 2002, p.206). Also, “there is strong evidence that instruction specifically targeting reading comprehension is associated with positive outcomes regardless of the source of difficulty, even in children with decoding problems.  (Fletcher, Lyon, Fuchs, &amp; Barnes, 2007, p. 201).</a:t>
            </a:r>
          </a:p>
          <a:p>
            <a:r>
              <a:rPr lang="en-US" dirty="0" smtClean="0"/>
              <a:t> </a:t>
            </a:r>
          </a:p>
          <a:p>
            <a:pPr eaLnBrk="1" hangingPunct="1">
              <a:spcBef>
                <a:spcPct val="0"/>
              </a:spcBef>
            </a:pPr>
            <a:endParaRPr lang="en-US" dirty="0"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1274C8-B0EF-4BCD-91B7-2EC24B09F6D9}"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ue.jpg"/>
          <p:cNvPicPr>
            <a:picLocks noChangeAspect="1"/>
          </p:cNvPicPr>
          <p:nvPr userDrawn="1"/>
        </p:nvPicPr>
        <p:blipFill>
          <a:blip r:embed="rId2" cstate="print"/>
          <a:stretch>
            <a:fillRect/>
          </a:stretch>
        </p:blipFill>
        <p:spPr>
          <a:xfrm>
            <a:off x="0" y="0"/>
            <a:ext cx="9144000" cy="2999232"/>
          </a:xfrm>
          <a:prstGeom prst="rect">
            <a:avLst/>
          </a:prstGeom>
        </p:spPr>
      </p:pic>
      <p:sp>
        <p:nvSpPr>
          <p:cNvPr id="2" name="Title 1"/>
          <p:cNvSpPr>
            <a:spLocks noGrp="1"/>
          </p:cNvSpPr>
          <p:nvPr>
            <p:ph type="ctrTitle"/>
          </p:nvPr>
        </p:nvSpPr>
        <p:spPr>
          <a:xfrm>
            <a:off x="1295400" y="3254375"/>
            <a:ext cx="6629400" cy="1470025"/>
          </a:xfrm>
        </p:spPr>
        <p:txBody>
          <a:bodyPr>
            <a:normAutofit/>
          </a:bodyPr>
          <a:lstStyle>
            <a:lvl1pPr>
              <a:defRPr sz="4400">
                <a:solidFill>
                  <a:srgbClr val="176DAD"/>
                </a:solidFill>
                <a:latin typeface="+mn-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2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chemeClr val="bg1"/>
                </a:solidFill>
              </a:defRPr>
            </a:lvl1pPr>
          </a:lstStyle>
          <a:p>
            <a:fld id="{7B44EE3B-371E-4108-AA03-CAAD196CADCD}" type="slidenum">
              <a:rPr lang="en-US" smtClean="0"/>
              <a:pPr/>
              <a:t>‹#›</a:t>
            </a:fld>
            <a:endParaRPr lang="en-US"/>
          </a:p>
        </p:txBody>
      </p:sp>
      <p:sp>
        <p:nvSpPr>
          <p:cNvPr id="9"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
        <p:nvSpPr>
          <p:cNvPr id="9"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7B44EE3B-371E-4108-AA03-CAAD196CADCD}" type="slidenum">
              <a:rPr lang="en-US" smtClean="0"/>
              <a:pPr/>
              <a:t>‹#›</a:t>
            </a:fld>
            <a:endParaRPr lang="en-US"/>
          </a:p>
        </p:txBody>
      </p:sp>
      <p:sp>
        <p:nvSpPr>
          <p:cNvPr id="11" name="Footer Placeholder 4"/>
          <p:cNvSpPr>
            <a:spLocks noGrp="1"/>
          </p:cNvSpPr>
          <p:nvPr>
            <p:ph type="ftr" sz="quarter" idx="1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a:t>
            </a:fld>
            <a:endParaRPr lang="en-US"/>
          </a:p>
        </p:txBody>
      </p:sp>
      <p:sp>
        <p:nvSpPr>
          <p:cNvPr id="6"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00"/>
            <a:ext cx="3008313" cy="596900"/>
          </a:xfrm>
        </p:spPr>
        <p:txBody>
          <a:bodyPr anchor="b"/>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1.jpg"/>
          <p:cNvPicPr>
            <a:picLocks noChangeAspect="1"/>
          </p:cNvPicPr>
          <p:nvPr/>
        </p:nvPicPr>
        <p:blipFill>
          <a:blip r:embed="rId13" cstate="print"/>
          <a:stretch>
            <a:fillRect/>
          </a:stretch>
        </p:blipFill>
        <p:spPr>
          <a:xfrm>
            <a:off x="0" y="0"/>
            <a:ext cx="9144000" cy="819302"/>
          </a:xfrm>
          <a:prstGeom prst="rect">
            <a:avLst/>
          </a:prstGeom>
        </p:spPr>
      </p:pic>
      <p:pic>
        <p:nvPicPr>
          <p:cNvPr id="8" name="Picture 7" descr="blue2.jpg"/>
          <p:cNvPicPr>
            <a:picLocks noChangeAspect="1"/>
          </p:cNvPicPr>
          <p:nvPr userDrawn="1"/>
        </p:nvPicPr>
        <p:blipFill>
          <a:blip r:embed="rId14" cstate="print"/>
          <a:stretch>
            <a:fillRect/>
          </a:stretch>
        </p:blipFill>
        <p:spPr>
          <a:xfrm>
            <a:off x="0" y="5559552"/>
            <a:ext cx="9144000" cy="1298448"/>
          </a:xfrm>
          <a:prstGeom prst="rect">
            <a:avLst/>
          </a:prstGeom>
        </p:spPr>
      </p:pic>
      <p:sp>
        <p:nvSpPr>
          <p:cNvPr id="2" name="Title Placeholder 1"/>
          <p:cNvSpPr>
            <a:spLocks noGrp="1"/>
          </p:cNvSpPr>
          <p:nvPr>
            <p:ph type="title"/>
          </p:nvPr>
        </p:nvSpPr>
        <p:spPr>
          <a:xfrm>
            <a:off x="457200" y="948779"/>
            <a:ext cx="8229600" cy="76944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algn="ctr">
              <a:defRPr lang="en-US" sz="1200" kern="1200" smtClean="0">
                <a:solidFill>
                  <a:schemeClr val="tx1">
                    <a:tint val="75000"/>
                  </a:schemeClr>
                </a:solidFill>
                <a:latin typeface="+mn-lt"/>
                <a:ea typeface="+mn-ea"/>
                <a:cs typeface="+mn-cs"/>
              </a:defRPr>
            </a:lvl1pPr>
          </a:lstStyle>
          <a:p>
            <a:fld id="{7B44EE3B-371E-4108-AA03-CAAD196CADCD}" type="slidenum">
              <a:rPr lang="en-US" smtClean="0"/>
              <a:pPr/>
              <a:t>‹#›</a:t>
            </a:fld>
            <a:endParaRPr lang="en-US" dirty="0"/>
          </a:p>
        </p:txBody>
      </p:sp>
      <p:sp>
        <p:nvSpPr>
          <p:cNvPr id="9"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000" kern="1200">
          <a:solidFill>
            <a:srgbClr val="176DAD"/>
          </a:solidFill>
          <a:latin typeface="+mj-lt"/>
          <a:ea typeface="+mj-ea"/>
          <a:cs typeface="Adobe Arabic" pitchFamily="18" charset="-78"/>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3.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4.wmf"/><Relationship Id="rId4" Type="http://schemas.openxmlformats.org/officeDocument/2006/relationships/image" Target="../media/image13.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4.wmf"/><Relationship Id="rId4" Type="http://schemas.openxmlformats.org/officeDocument/2006/relationships/image" Target="../media/image7.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13.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6.png"/><Relationship Id="rId4" Type="http://schemas.openxmlformats.org/officeDocument/2006/relationships/image" Target="../media/image7.g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7.wmf"/><Relationship Id="rId4" Type="http://schemas.openxmlformats.org/officeDocument/2006/relationships/image" Target="../media/image13.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7.wmf"/><Relationship Id="rId4" Type="http://schemas.openxmlformats.org/officeDocument/2006/relationships/image" Target="../media/image7.gi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8.wmf"/><Relationship Id="rId4" Type="http://schemas.openxmlformats.org/officeDocument/2006/relationships/image" Target="../media/image13.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8.wmf"/><Relationship Id="rId4" Type="http://schemas.openxmlformats.org/officeDocument/2006/relationships/image" Target="../media/image7.gi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9.png"/><Relationship Id="rId4" Type="http://schemas.openxmlformats.org/officeDocument/2006/relationships/image" Target="../media/image13.gif"/></Relationships>
</file>

<file path=ppt/slides/_rels/slide2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18.wmf"/><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21.wmf"/><Relationship Id="rId5" Type="http://schemas.openxmlformats.org/officeDocument/2006/relationships/image" Target="../media/image14.wmf"/><Relationship Id="rId4" Type="http://schemas.openxmlformats.org/officeDocument/2006/relationships/image" Target="../media/image17.wmf"/></Relationships>
</file>

<file path=ppt/slides/_rels/slide3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3.jpeg"/><Relationship Id="rId4" Type="http://schemas.openxmlformats.org/officeDocument/2006/relationships/image" Target="../media/image42.wmf"/></Relationships>
</file>

<file path=ppt/slides/_rels/slide5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apples4theteacher.com/holidays/presidents-day/abraham-lincoln/short-stories/training-for-the-presidency.htm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895600"/>
            <a:ext cx="6629400" cy="1470025"/>
          </a:xfrm>
        </p:spPr>
        <p:txBody>
          <a:bodyPr/>
          <a:lstStyle/>
          <a:p>
            <a:r>
              <a:rPr lang="en-US" dirty="0" smtClean="0"/>
              <a:t>Cognitive Strategy Routine</a:t>
            </a:r>
            <a:br>
              <a:rPr lang="en-US" dirty="0" smtClean="0"/>
            </a:br>
            <a:r>
              <a:rPr lang="en-US" sz="2800" dirty="0" smtClean="0"/>
              <a:t>Grades 6-12</a:t>
            </a:r>
            <a:endParaRPr lang="en-US" sz="2800" dirty="0"/>
          </a:p>
        </p:txBody>
      </p:sp>
      <p:pic>
        <p:nvPicPr>
          <p:cNvPr id="5"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882299"/>
            <a:ext cx="9239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62200" y="4191000"/>
            <a:ext cx="4267200" cy="2438400"/>
          </a:xfrm>
          <a:prstGeom prst="rect">
            <a:avLst/>
          </a:prstGeom>
          <a:effectLst>
            <a:softEdge rad="635000"/>
          </a:effectLst>
        </p:spPr>
      </p:pic>
    </p:spTree>
    <p:extLst>
      <p:ext uri="{BB962C8B-B14F-4D97-AF65-F5344CB8AC3E}">
        <p14:creationId xmlns:p14="http://schemas.microsoft.com/office/powerpoint/2010/main" xmlns="" val="1985422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52400"/>
            <a:ext cx="9144000" cy="990600"/>
          </a:xfrm>
        </p:spPr>
        <p:txBody>
          <a:bodyPr rtlCol="0">
            <a:normAutofit fontScale="90000"/>
          </a:bodyPr>
          <a:lstStyle/>
          <a:p>
            <a:pPr eaLnBrk="1" fontAlgn="auto" hangingPunct="1">
              <a:lnSpc>
                <a:spcPct val="75000"/>
              </a:lnSpc>
              <a:spcAft>
                <a:spcPts val="0"/>
              </a:spcAft>
              <a:defRPr/>
            </a:pPr>
            <a:r>
              <a:rPr lang="en-US" sz="4000" b="1" dirty="0">
                <a:effectLst>
                  <a:outerShdw blurRad="38100" dist="38100" dir="2700000" algn="tl">
                    <a:srgbClr val="C0C0C0"/>
                  </a:outerShdw>
                </a:effectLst>
              </a:rPr>
              <a:t/>
            </a:r>
            <a:br>
              <a:rPr lang="en-US" sz="4000" b="1" dirty="0">
                <a:effectLst>
                  <a:outerShdw blurRad="38100" dist="38100" dir="2700000" algn="tl">
                    <a:srgbClr val="C0C0C0"/>
                  </a:outerShdw>
                </a:effectLst>
              </a:rPr>
            </a:br>
            <a:r>
              <a:rPr lang="en-US" sz="3800" dirty="0" smtClean="0">
                <a:latin typeface="Kristen ITC" pitchFamily="66" charset="0"/>
              </a:rPr>
              <a:t>Comprehension Instruction Should be</a:t>
            </a:r>
            <a:endParaRPr lang="en-US" sz="3800" dirty="0">
              <a:latin typeface="Kristen ITC" pitchFamily="66" charset="0"/>
            </a:endParaRPr>
          </a:p>
        </p:txBody>
      </p:sp>
      <p:sp>
        <p:nvSpPr>
          <p:cNvPr id="5" name="Content Placeholder 4"/>
          <p:cNvSpPr>
            <a:spLocks noGrp="1"/>
          </p:cNvSpPr>
          <p:nvPr>
            <p:ph sz="quarter" idx="4294967295"/>
          </p:nvPr>
        </p:nvSpPr>
        <p:spPr>
          <a:xfrm>
            <a:off x="609600" y="1752600"/>
            <a:ext cx="8153400" cy="4495800"/>
          </a:xfrm>
          <a:ln>
            <a:miter lim="800000"/>
            <a:headEnd/>
            <a:tailEnd/>
          </a:ln>
          <a:extLst/>
        </p:spPr>
        <p:txBody>
          <a:bodyPr rtlCol="0">
            <a:noAutofit/>
          </a:bodyPr>
          <a:lstStyle/>
          <a:p>
            <a:pPr marL="320040" indent="-320040" eaLnBrk="1" fontAlgn="auto" hangingPunct="1">
              <a:spcBef>
                <a:spcPts val="700"/>
              </a:spcBef>
              <a:spcAft>
                <a:spcPts val="0"/>
              </a:spcAft>
              <a:buClr>
                <a:schemeClr val="accent2"/>
              </a:buClr>
              <a:buSzPct val="60000"/>
              <a:buFont typeface="Wingdings"/>
              <a:buNone/>
              <a:defRPr/>
            </a:pPr>
            <a:r>
              <a:rPr lang="en-US" sz="6600" dirty="0"/>
              <a:t>direct, </a:t>
            </a:r>
          </a:p>
          <a:p>
            <a:pPr marL="1828800" lvl="4" eaLnBrk="1" fontAlgn="auto" hangingPunct="1">
              <a:spcBef>
                <a:spcPts val="400"/>
              </a:spcBef>
              <a:spcAft>
                <a:spcPts val="0"/>
              </a:spcAft>
              <a:buClr>
                <a:schemeClr val="accent4"/>
              </a:buClr>
              <a:buSzPct val="65000"/>
              <a:buFont typeface="Wingdings"/>
              <a:buNone/>
              <a:defRPr/>
            </a:pPr>
            <a:r>
              <a:rPr lang="en-US" sz="6600" dirty="0"/>
              <a:t>explicit,  </a:t>
            </a:r>
            <a:r>
              <a:rPr lang="en-US" sz="4000" dirty="0"/>
              <a:t>and</a:t>
            </a:r>
            <a:r>
              <a:rPr lang="en-US" sz="6600" dirty="0"/>
              <a:t> </a:t>
            </a:r>
          </a:p>
          <a:p>
            <a:pPr marL="2926080" lvl="8">
              <a:buClr>
                <a:schemeClr val="accent4"/>
              </a:buClr>
              <a:buFont typeface="Wingdings"/>
              <a:buNone/>
              <a:defRPr/>
            </a:pPr>
            <a:r>
              <a:rPr lang="en-US" sz="6600" dirty="0"/>
              <a:t>		systematic.</a:t>
            </a:r>
          </a:p>
          <a:p>
            <a:pPr marL="320040" indent="-320040" eaLnBrk="1" fontAlgn="auto" hangingPunct="1">
              <a:spcBef>
                <a:spcPts val="700"/>
              </a:spcBef>
              <a:spcAft>
                <a:spcPts val="0"/>
              </a:spcAft>
              <a:buClr>
                <a:schemeClr val="accent2"/>
              </a:buClr>
              <a:buSzPct val="60000"/>
              <a:buFont typeface="Wingdings"/>
              <a:buNone/>
              <a:defRPr/>
            </a:pPr>
            <a:endParaRPr lang="en-US" sz="6600" dirty="0"/>
          </a:p>
        </p:txBody>
      </p:sp>
      <p:sp>
        <p:nvSpPr>
          <p:cNvPr id="2662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03B90C-683B-4159-BBF6-B9308B5ADD8B}" type="slidenum">
              <a:rPr lang="en-US" smtClean="0">
                <a:solidFill>
                  <a:schemeClr val="tx1">
                    <a:lumMod val="50000"/>
                    <a:lumOff val="50000"/>
                  </a:schemeClr>
                </a:solidFill>
              </a:rPr>
              <a:pPr eaLnBrk="1" hangingPunct="1"/>
              <a:t>10</a:t>
            </a:fld>
            <a:endParaRPr lang="en-US" dirty="0" smtClean="0">
              <a:solidFill>
                <a:schemeClr val="tx1">
                  <a:lumMod val="50000"/>
                  <a:lumOff val="50000"/>
                </a:schemeClr>
              </a:solidFill>
            </a:endParaRPr>
          </a:p>
        </p:txBody>
      </p:sp>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3273068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44EE3B-371E-4108-AA03-CAAD196CADCD}" type="slidenum">
              <a:rPr lang="en-US" smtClean="0"/>
              <a:pPr/>
              <a:t>11</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sp>
        <p:nvSpPr>
          <p:cNvPr id="4" name="Title 1"/>
          <p:cNvSpPr txBox="1">
            <a:spLocks/>
          </p:cNvSpPr>
          <p:nvPr/>
        </p:nvSpPr>
        <p:spPr>
          <a:xfrm>
            <a:off x="1600200" y="948779"/>
            <a:ext cx="4724400" cy="803821"/>
          </a:xfrm>
          <a:prstGeom prst="rect">
            <a:avLst/>
          </a:prstGeom>
        </p:spPr>
        <p:txBody>
          <a:bodyPr>
            <a:normAutofit/>
          </a:bodyPr>
          <a:lstStyle>
            <a:lvl1pPr algn="ctr" defTabSz="914400" rtl="0" eaLnBrk="1" latinLnBrk="0" hangingPunct="1">
              <a:spcBef>
                <a:spcPct val="0"/>
              </a:spcBef>
              <a:buNone/>
              <a:defRPr sz="4000" kern="1200">
                <a:solidFill>
                  <a:srgbClr val="176DAD"/>
                </a:solidFill>
                <a:latin typeface="+mj-lt"/>
                <a:ea typeface="+mj-ea"/>
                <a:cs typeface="Adobe Arabic" pitchFamily="18" charset="-78"/>
              </a:defRPr>
            </a:lvl1pPr>
          </a:lstStyle>
          <a:p>
            <a:r>
              <a:rPr lang="en-US" sz="3300" dirty="0" smtClean="0"/>
              <a:t>English Language Learners</a:t>
            </a:r>
            <a:endParaRPr lang="en-US" sz="3300" dirty="0"/>
          </a:p>
        </p:txBody>
      </p:sp>
      <p:sp>
        <p:nvSpPr>
          <p:cNvPr id="5" name="Content Placeholder 2"/>
          <p:cNvSpPr txBox="1">
            <a:spLocks/>
          </p:cNvSpPr>
          <p:nvPr/>
        </p:nvSpPr>
        <p:spPr>
          <a:xfrm>
            <a:off x="457200" y="1752600"/>
            <a:ext cx="8534400" cy="4267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Improving comprehension instruction for ELLs includes:</a:t>
            </a:r>
          </a:p>
          <a:p>
            <a:pPr marL="0" indent="0">
              <a:buFont typeface="Arial" pitchFamily="34" charset="0"/>
              <a:buNone/>
            </a:pPr>
            <a:endParaRPr lang="en-US" sz="600" smtClean="0"/>
          </a:p>
          <a:p>
            <a:r>
              <a:rPr lang="en-US" sz="2500" smtClean="0"/>
              <a:t>Instructional routines.</a:t>
            </a:r>
          </a:p>
          <a:p>
            <a:r>
              <a:rPr lang="en-US" sz="2500" smtClean="0"/>
              <a:t>Explicit and direct explanations of strategies.</a:t>
            </a:r>
          </a:p>
          <a:p>
            <a:r>
              <a:rPr lang="en-US" sz="2500" smtClean="0"/>
              <a:t>Modeling and think-alouds.</a:t>
            </a:r>
          </a:p>
          <a:p>
            <a:r>
              <a:rPr lang="en-US" sz="2500" smtClean="0"/>
              <a:t>Teaching useful linguistics structures.</a:t>
            </a:r>
          </a:p>
          <a:p>
            <a:r>
              <a:rPr lang="en-US" sz="2500" smtClean="0"/>
              <a:t>Providing high levels of support by scaffolding learning before, during, and after reading.</a:t>
            </a:r>
          </a:p>
          <a:p>
            <a:r>
              <a:rPr lang="en-US" sz="2500" smtClean="0"/>
              <a:t>Providing opportunities for structured practice.</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838200"/>
            <a:ext cx="1447800" cy="974797"/>
          </a:xfrm>
          <a:prstGeom prst="rect">
            <a:avLst/>
          </a:prstGeom>
        </p:spPr>
      </p:pic>
      <p:sp>
        <p:nvSpPr>
          <p:cNvPr id="7" name="TextBox 6"/>
          <p:cNvSpPr txBox="1"/>
          <p:nvPr/>
        </p:nvSpPr>
        <p:spPr>
          <a:xfrm>
            <a:off x="609600" y="5943600"/>
            <a:ext cx="7696200" cy="584775"/>
          </a:xfrm>
          <a:prstGeom prst="rect">
            <a:avLst/>
          </a:prstGeom>
          <a:noFill/>
        </p:spPr>
        <p:txBody>
          <a:bodyPr wrap="square" rtlCol="0">
            <a:spAutoFit/>
          </a:bodyPr>
          <a:lstStyle/>
          <a:p>
            <a:r>
              <a:rPr lang="en-US" sz="1600" dirty="0" smtClean="0"/>
              <a:t>(Francis, Rivera, </a:t>
            </a:r>
            <a:r>
              <a:rPr lang="en-US" sz="1600" dirty="0" err="1" smtClean="0"/>
              <a:t>Lesaux</a:t>
            </a:r>
            <a:r>
              <a:rPr lang="en-US" sz="1600" dirty="0" smtClean="0"/>
              <a:t>, </a:t>
            </a:r>
            <a:r>
              <a:rPr lang="en-US" sz="1600" dirty="0" err="1" smtClean="0"/>
              <a:t>Kieffer</a:t>
            </a:r>
            <a:r>
              <a:rPr lang="en-US" sz="1600" dirty="0" smtClean="0"/>
              <a:t>, &amp; Rivera, 2006; </a:t>
            </a:r>
            <a:r>
              <a:rPr lang="en-US" sz="1600" dirty="0" err="1" smtClean="0"/>
              <a:t>Dresler</a:t>
            </a:r>
            <a:r>
              <a:rPr lang="en-US" sz="1600" dirty="0" smtClean="0"/>
              <a:t> 7 </a:t>
            </a:r>
            <a:r>
              <a:rPr lang="en-US" sz="1600" dirty="0" err="1" smtClean="0"/>
              <a:t>Kamil</a:t>
            </a:r>
            <a:r>
              <a:rPr lang="en-US" sz="1600" dirty="0" smtClean="0"/>
              <a:t>, 2006; Genesee, </a:t>
            </a:r>
            <a:r>
              <a:rPr lang="en-US" sz="1600" dirty="0" err="1" smtClean="0"/>
              <a:t>Geva</a:t>
            </a:r>
            <a:r>
              <a:rPr lang="en-US" sz="1600" dirty="0" smtClean="0"/>
              <a:t>, Dressler, &amp; </a:t>
            </a:r>
            <a:r>
              <a:rPr lang="en-US" sz="1600" dirty="0" err="1" smtClean="0"/>
              <a:t>Kamil</a:t>
            </a:r>
            <a:r>
              <a:rPr lang="en-US" sz="1600" dirty="0" smtClean="0"/>
              <a:t>, 2006; </a:t>
            </a:r>
            <a:r>
              <a:rPr lang="en-US" sz="1600" dirty="0" err="1" smtClean="0"/>
              <a:t>Lesaux</a:t>
            </a:r>
            <a:r>
              <a:rPr lang="en-US" sz="1600" dirty="0" smtClean="0"/>
              <a:t>, </a:t>
            </a:r>
            <a:r>
              <a:rPr lang="en-US" sz="1600" dirty="0" err="1" smtClean="0"/>
              <a:t>Lipka</a:t>
            </a:r>
            <a:r>
              <a:rPr lang="en-US" sz="1600" dirty="0" smtClean="0"/>
              <a:t>, &amp; </a:t>
            </a:r>
            <a:r>
              <a:rPr lang="en-US" sz="1600" dirty="0" err="1" smtClean="0"/>
              <a:t>Siegle</a:t>
            </a:r>
            <a:r>
              <a:rPr lang="en-US" sz="1600" dirty="0" smtClean="0"/>
              <a:t>, 2006; </a:t>
            </a:r>
            <a:r>
              <a:rPr lang="en-US" sz="1600" dirty="0" err="1" smtClean="0"/>
              <a:t>Roit</a:t>
            </a:r>
            <a:r>
              <a:rPr lang="en-US" sz="1600" dirty="0" smtClean="0"/>
              <a:t>, 2006.)</a:t>
            </a:r>
            <a:endParaRPr lang="en-US" sz="1600" dirty="0"/>
          </a:p>
        </p:txBody>
      </p:sp>
    </p:spTree>
    <p:extLst>
      <p:ext uri="{BB962C8B-B14F-4D97-AF65-F5344CB8AC3E}">
        <p14:creationId xmlns:p14="http://schemas.microsoft.com/office/powerpoint/2010/main" xmlns="" val="723603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44EE3B-371E-4108-AA03-CAAD196CADCD}" type="slidenum">
              <a:rPr lang="en-US" smtClean="0"/>
              <a:pPr/>
              <a:t>12</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sp>
        <p:nvSpPr>
          <p:cNvPr id="8" name="TextBox 7"/>
          <p:cNvSpPr txBox="1"/>
          <p:nvPr/>
        </p:nvSpPr>
        <p:spPr>
          <a:xfrm>
            <a:off x="457200" y="1828800"/>
            <a:ext cx="8077200" cy="4093428"/>
          </a:xfrm>
          <a:prstGeom prst="rect">
            <a:avLst/>
          </a:prstGeom>
          <a:noFill/>
        </p:spPr>
        <p:txBody>
          <a:bodyPr wrap="square" rtlCol="0">
            <a:spAutoFit/>
          </a:bodyPr>
          <a:lstStyle/>
          <a:p>
            <a:r>
              <a:rPr lang="en-US" sz="2800" dirty="0"/>
              <a:t>Improving comprehension instruction for ELLs includes:</a:t>
            </a:r>
          </a:p>
          <a:p>
            <a:pPr marL="285750" indent="-285750">
              <a:spcAft>
                <a:spcPts val="1200"/>
              </a:spcAft>
              <a:buFont typeface="Arial" pitchFamily="34" charset="0"/>
              <a:buChar char="•"/>
            </a:pPr>
            <a:r>
              <a:rPr lang="en-US" sz="2200" dirty="0" smtClean="0"/>
              <a:t>Actively engaging students in monitoring, carefully selecting strategies, and reflecting on use of strategies.</a:t>
            </a:r>
          </a:p>
          <a:p>
            <a:pPr marL="285750" indent="-285750">
              <a:spcAft>
                <a:spcPts val="1200"/>
              </a:spcAft>
              <a:buFont typeface="Arial" pitchFamily="34" charset="0"/>
              <a:buChar char="•"/>
            </a:pPr>
            <a:r>
              <a:rPr lang="en-US" sz="2200" dirty="0" smtClean="0"/>
              <a:t>Helping students to understand how to adjust for the type of text being read, the purpose for the reading, and the format of the content.</a:t>
            </a:r>
          </a:p>
          <a:p>
            <a:pPr marL="285750" indent="-285750">
              <a:spcAft>
                <a:spcPts val="1200"/>
              </a:spcAft>
              <a:buFont typeface="Arial" pitchFamily="34" charset="0"/>
              <a:buChar char="•"/>
            </a:pPr>
            <a:r>
              <a:rPr lang="en-US" sz="2200" dirty="0" smtClean="0"/>
              <a:t>Alignment of comprehension instruction across the curriculum so students have opportunities to transfer and adapt strategies to new contexts.</a:t>
            </a:r>
            <a:endParaRPr lang="en-US" sz="2200" dirty="0"/>
          </a:p>
        </p:txBody>
      </p:sp>
      <p:sp>
        <p:nvSpPr>
          <p:cNvPr id="9" name="TextBox 8"/>
          <p:cNvSpPr txBox="1"/>
          <p:nvPr/>
        </p:nvSpPr>
        <p:spPr>
          <a:xfrm>
            <a:off x="762000" y="5816025"/>
            <a:ext cx="7696200" cy="584775"/>
          </a:xfrm>
          <a:prstGeom prst="rect">
            <a:avLst/>
          </a:prstGeom>
          <a:noFill/>
        </p:spPr>
        <p:txBody>
          <a:bodyPr wrap="square" rtlCol="0">
            <a:spAutoFit/>
          </a:bodyPr>
          <a:lstStyle/>
          <a:p>
            <a:r>
              <a:rPr lang="en-US" sz="1600" dirty="0" smtClean="0"/>
              <a:t>(Francis, Rivera, </a:t>
            </a:r>
            <a:r>
              <a:rPr lang="en-US" sz="1600" dirty="0" err="1" smtClean="0"/>
              <a:t>Lesaux</a:t>
            </a:r>
            <a:r>
              <a:rPr lang="en-US" sz="1600" dirty="0" smtClean="0"/>
              <a:t>, </a:t>
            </a:r>
            <a:r>
              <a:rPr lang="en-US" sz="1600" dirty="0" err="1" smtClean="0"/>
              <a:t>Kieffer</a:t>
            </a:r>
            <a:r>
              <a:rPr lang="en-US" sz="1600" dirty="0" smtClean="0"/>
              <a:t>, &amp; Rivera, 2006; </a:t>
            </a:r>
            <a:r>
              <a:rPr lang="en-US" sz="1600" dirty="0" err="1" smtClean="0"/>
              <a:t>Dresler</a:t>
            </a:r>
            <a:r>
              <a:rPr lang="en-US" sz="1600" dirty="0" smtClean="0"/>
              <a:t> 7 </a:t>
            </a:r>
            <a:r>
              <a:rPr lang="en-US" sz="1600" dirty="0" err="1" smtClean="0"/>
              <a:t>Kamil</a:t>
            </a:r>
            <a:r>
              <a:rPr lang="en-US" sz="1600" dirty="0" smtClean="0"/>
              <a:t>, 2006; Genesee, </a:t>
            </a:r>
            <a:r>
              <a:rPr lang="en-US" sz="1600" dirty="0" err="1" smtClean="0"/>
              <a:t>Geva</a:t>
            </a:r>
            <a:r>
              <a:rPr lang="en-US" sz="1600" dirty="0" smtClean="0"/>
              <a:t>, Dressler, &amp; </a:t>
            </a:r>
            <a:r>
              <a:rPr lang="en-US" sz="1600" dirty="0" err="1" smtClean="0"/>
              <a:t>Kamil</a:t>
            </a:r>
            <a:r>
              <a:rPr lang="en-US" sz="1600" dirty="0" smtClean="0"/>
              <a:t>, 2006; </a:t>
            </a:r>
            <a:r>
              <a:rPr lang="en-US" sz="1600" dirty="0" err="1" smtClean="0"/>
              <a:t>Lesaux</a:t>
            </a:r>
            <a:r>
              <a:rPr lang="en-US" sz="1600" dirty="0" smtClean="0"/>
              <a:t>, </a:t>
            </a:r>
            <a:r>
              <a:rPr lang="en-US" sz="1600" dirty="0" err="1" smtClean="0"/>
              <a:t>Lipka</a:t>
            </a:r>
            <a:r>
              <a:rPr lang="en-US" sz="1600" dirty="0" smtClean="0"/>
              <a:t>, &amp; </a:t>
            </a:r>
            <a:r>
              <a:rPr lang="en-US" sz="1600" dirty="0" err="1" smtClean="0"/>
              <a:t>Siegle</a:t>
            </a:r>
            <a:r>
              <a:rPr lang="en-US" sz="1600" dirty="0" smtClean="0"/>
              <a:t>, 2006; </a:t>
            </a:r>
            <a:r>
              <a:rPr lang="en-US" sz="1600" dirty="0" err="1" smtClean="0"/>
              <a:t>Roit</a:t>
            </a:r>
            <a:r>
              <a:rPr lang="en-US" sz="1600" dirty="0" smtClean="0"/>
              <a:t>, 2006.)</a:t>
            </a:r>
            <a:endParaRPr lang="en-US" sz="1600" dirty="0"/>
          </a:p>
        </p:txBody>
      </p:sp>
      <p:sp>
        <p:nvSpPr>
          <p:cNvPr id="10" name="Title 1"/>
          <p:cNvSpPr txBox="1">
            <a:spLocks/>
          </p:cNvSpPr>
          <p:nvPr/>
        </p:nvSpPr>
        <p:spPr>
          <a:xfrm>
            <a:off x="1600200" y="872579"/>
            <a:ext cx="4953000" cy="8038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rgbClr val="5EAD16"/>
                </a:solidFill>
                <a:latin typeface="+mj-lt"/>
                <a:ea typeface="+mj-ea"/>
                <a:cs typeface="Adobe Arabic" pitchFamily="18" charset="-78"/>
              </a:defRPr>
            </a:lvl1pPr>
          </a:lstStyle>
          <a:p>
            <a:pPr algn="l"/>
            <a:r>
              <a:rPr lang="en-US" sz="3300" dirty="0">
                <a:solidFill>
                  <a:srgbClr val="176DAD"/>
                </a:solidFill>
              </a:rPr>
              <a:t>English Language Learners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838200"/>
            <a:ext cx="1447800" cy="974797"/>
          </a:xfrm>
          <a:prstGeom prst="rect">
            <a:avLst/>
          </a:prstGeom>
        </p:spPr>
      </p:pic>
    </p:spTree>
    <p:extLst>
      <p:ext uri="{BB962C8B-B14F-4D97-AF65-F5344CB8AC3E}">
        <p14:creationId xmlns:p14="http://schemas.microsoft.com/office/powerpoint/2010/main" xmlns="" val="322900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514600"/>
            <a:ext cx="18288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867400" y="2514600"/>
            <a:ext cx="1981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838200" y="4191000"/>
            <a:ext cx="2971800" cy="6096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3" name="Title 3"/>
          <p:cNvSpPr>
            <a:spLocks noGrp="1"/>
          </p:cNvSpPr>
          <p:nvPr>
            <p:ph type="title" idx="4294967295"/>
          </p:nvPr>
        </p:nvSpPr>
        <p:spPr>
          <a:xfrm>
            <a:off x="0" y="-76200"/>
            <a:ext cx="9144000" cy="1143000"/>
          </a:xfrm>
        </p:spPr>
        <p:txBody>
          <a:bodyPr/>
          <a:lstStyle/>
          <a:p>
            <a:pPr eaLnBrk="1" hangingPunct="1"/>
            <a:r>
              <a:rPr lang="en-US" sz="4000" smtClean="0">
                <a:latin typeface="Kristen ITC" pitchFamily="66" charset="0"/>
              </a:rPr>
              <a:t>To put it Another way …</a:t>
            </a:r>
          </a:p>
        </p:txBody>
      </p:sp>
      <p:sp>
        <p:nvSpPr>
          <p:cNvPr id="5" name="Content Placeholder 4"/>
          <p:cNvSpPr>
            <a:spLocks noGrp="1"/>
          </p:cNvSpPr>
          <p:nvPr>
            <p:ph sz="quarter" idx="4294967295"/>
          </p:nvPr>
        </p:nvSpPr>
        <p:spPr>
          <a:xfrm>
            <a:off x="457200" y="1371600"/>
            <a:ext cx="8153400" cy="4495800"/>
          </a:xfrm>
          <a:ln>
            <a:solidFill>
              <a:srgbClr val="A21CB0"/>
            </a:solidFill>
            <a:miter lim="800000"/>
            <a:headEnd/>
            <a:tailEnd/>
          </a:ln>
        </p:spPr>
        <p:txBody>
          <a:bodyPr/>
          <a:lstStyle/>
          <a:p>
            <a:pPr eaLnBrk="1" hangingPunct="1">
              <a:lnSpc>
                <a:spcPct val="80000"/>
              </a:lnSpc>
              <a:buFont typeface="Arial" pitchFamily="34" charset="0"/>
              <a:buNone/>
            </a:pPr>
            <a:r>
              <a:rPr lang="en-US" sz="4600" smtClean="0"/>
              <a:t>  “Good comprehension instruction includes both explicit instruction in specific comprehension strategies and a great deal of time and opportunity for actual reading, writing, and discussion of text”</a:t>
            </a:r>
            <a:r>
              <a:rPr lang="en-US" sz="2600" smtClean="0"/>
              <a:t> </a:t>
            </a:r>
            <a:r>
              <a:rPr lang="en-US" sz="1800" smtClean="0"/>
              <a:t>(Duke &amp; Pearson, 2002, p. 207).</a:t>
            </a:r>
          </a:p>
          <a:p>
            <a:pPr eaLnBrk="1" hangingPunct="1">
              <a:lnSpc>
                <a:spcPct val="80000"/>
              </a:lnSpc>
              <a:buFont typeface="Arial" pitchFamily="34" charset="0"/>
              <a:buNone/>
            </a:pPr>
            <a:endParaRPr lang="en-US" sz="100" smtClean="0"/>
          </a:p>
          <a:p>
            <a:pPr eaLnBrk="1" hangingPunct="1">
              <a:lnSpc>
                <a:spcPct val="80000"/>
              </a:lnSpc>
            </a:pPr>
            <a:endParaRPr lang="en-US" sz="1000" smtClean="0"/>
          </a:p>
          <a:p>
            <a:pPr eaLnBrk="1" hangingPunct="1">
              <a:lnSpc>
                <a:spcPct val="80000"/>
              </a:lnSpc>
              <a:buFont typeface="Arial" pitchFamily="34" charset="0"/>
              <a:buNone/>
            </a:pPr>
            <a:endParaRPr lang="en-US" sz="600" smtClean="0"/>
          </a:p>
          <a:p>
            <a:pPr eaLnBrk="1" hangingPunct="1">
              <a:lnSpc>
                <a:spcPct val="80000"/>
              </a:lnSpc>
            </a:pPr>
            <a:endParaRPr lang="en-US" sz="600" smtClean="0"/>
          </a:p>
          <a:p>
            <a:pPr eaLnBrk="1" hangingPunct="1">
              <a:lnSpc>
                <a:spcPct val="80000"/>
              </a:lnSpc>
            </a:pPr>
            <a:endParaRPr lang="en-US" sz="1100" smtClean="0"/>
          </a:p>
        </p:txBody>
      </p:sp>
      <p:sp>
        <p:nvSpPr>
          <p:cNvPr id="2765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DB3CB6-9829-427B-929B-2AD025557FF6}" type="slidenum">
              <a:rPr lang="en-US" smtClean="0">
                <a:solidFill>
                  <a:schemeClr val="tx1">
                    <a:lumMod val="50000"/>
                    <a:lumOff val="50000"/>
                  </a:schemeClr>
                </a:solidFill>
              </a:rPr>
              <a:pPr eaLnBrk="1" hangingPunct="1"/>
              <a:t>13</a:t>
            </a:fld>
            <a:endParaRPr lang="en-US" dirty="0" smtClean="0">
              <a:solidFill>
                <a:schemeClr val="tx1">
                  <a:lumMod val="50000"/>
                  <a:lumOff val="50000"/>
                </a:schemeClr>
              </a:solidFill>
            </a:endParaRPr>
          </a:p>
        </p:txBody>
      </p:sp>
      <p:sp>
        <p:nvSpPr>
          <p:cNvPr id="10"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xmlns="" val="192265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cognitive strategies do Proficient readers use?</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7B44EE3B-371E-4108-AA03-CAAD196CADCD}" type="slidenum">
              <a:rPr lang="en-US" smtClean="0"/>
              <a:pPr/>
              <a:t>14</a:t>
            </a:fld>
            <a:endParaRPr lang="en-US"/>
          </a:p>
        </p:txBody>
      </p:sp>
      <p:sp>
        <p:nvSpPr>
          <p:cNvPr id="3" name="Footer Placeholder 2"/>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3232877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7"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62200" y="304800"/>
            <a:ext cx="4268788" cy="6051550"/>
          </a:xfrm>
          <a:prstGeom prst="rect">
            <a:avLst/>
          </a:prstGeom>
          <a:noFill/>
          <a:ln w="38100">
            <a:solidFill>
              <a:schemeClr val="tx1"/>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2969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162CDA-2336-4307-BA46-EBD006F3C77E}" type="slidenum">
              <a:rPr lang="en-US" smtClean="0">
                <a:solidFill>
                  <a:schemeClr val="tx1">
                    <a:lumMod val="50000"/>
                    <a:lumOff val="50000"/>
                  </a:schemeClr>
                </a:solidFill>
              </a:rPr>
              <a:pPr eaLnBrk="1" hangingPunct="1"/>
              <a:t>15</a:t>
            </a:fld>
            <a:endParaRPr lang="en-US" dirty="0" smtClean="0">
              <a:solidFill>
                <a:schemeClr val="tx1">
                  <a:lumMod val="50000"/>
                  <a:lumOff val="50000"/>
                </a:schemeClr>
              </a:solidFill>
            </a:endParaRPr>
          </a:p>
        </p:txBody>
      </p:sp>
      <p:sp>
        <p:nvSpPr>
          <p:cNvPr id="4"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xmlns="" val="3556509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fade">
                                      <p:cBhvr>
                                        <p:cTn id="7"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762000"/>
            <a:ext cx="9144000" cy="1143000"/>
          </a:xfrm>
        </p:spPr>
        <p:txBody>
          <a:bodyPr/>
          <a:lstStyle/>
          <a:p>
            <a:pPr eaLnBrk="1" hangingPunct="1"/>
            <a:r>
              <a:rPr lang="en-US" sz="4000" dirty="0" smtClean="0"/>
              <a:t>Comprehension Purpose Question</a:t>
            </a:r>
          </a:p>
        </p:txBody>
      </p:sp>
      <p:sp>
        <p:nvSpPr>
          <p:cNvPr id="7" name="Rectangle 6"/>
          <p:cNvSpPr/>
          <p:nvPr/>
        </p:nvSpPr>
        <p:spPr>
          <a:xfrm>
            <a:off x="2133600" y="2057400"/>
            <a:ext cx="4876800" cy="3124200"/>
          </a:xfrm>
          <a:prstGeom prst="rect">
            <a:avLst/>
          </a:prstGeom>
          <a:solidFill>
            <a:srgbClr val="1B80CB"/>
          </a:solidFill>
          <a:ln>
            <a:solidFill>
              <a:srgbClr val="1B80CB"/>
            </a:solidFill>
          </a:ln>
          <a:effectLst>
            <a:outerShdw blurRad="50800" dist="38100" dir="2700000" algn="tl"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r>
              <a:rPr lang="en-US" sz="4800" dirty="0">
                <a:solidFill>
                  <a:schemeClr val="tx1"/>
                </a:solidFill>
              </a:rPr>
              <a:t>What might this riddle be about?</a:t>
            </a:r>
          </a:p>
        </p:txBody>
      </p:sp>
      <p:sp>
        <p:nvSpPr>
          <p:cNvPr id="3072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A32C9F9-7044-4F33-8792-11A707A8AC5B}" type="slidenum">
              <a:rPr lang="en-US" smtClean="0">
                <a:solidFill>
                  <a:schemeClr val="tx1">
                    <a:lumMod val="50000"/>
                    <a:lumOff val="50000"/>
                  </a:schemeClr>
                </a:solidFill>
              </a:rPr>
              <a:pPr eaLnBrk="1" hangingPunct="1"/>
              <a:t>16</a:t>
            </a:fld>
            <a:endParaRPr lang="en-US" dirty="0" smtClean="0">
              <a:solidFill>
                <a:schemeClr val="tx1">
                  <a:lumMod val="50000"/>
                  <a:lumOff val="50000"/>
                </a:schemeClr>
              </a:solidFill>
            </a:endParaRP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xmlns="" val="665125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43200" y="3886200"/>
            <a:ext cx="12954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447800" y="3886200"/>
            <a:ext cx="1219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981200" y="838200"/>
            <a:ext cx="838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1" name="Rectangle 9"/>
          <p:cNvSpPr>
            <a:spLocks noGrp="1" noChangeArrowheads="1"/>
          </p:cNvSpPr>
          <p:nvPr>
            <p:ph type="body" sz="half" idx="4294967295"/>
          </p:nvPr>
        </p:nvSpPr>
        <p:spPr>
          <a:xfrm>
            <a:off x="4572000" y="731837"/>
            <a:ext cx="4038600" cy="5745163"/>
          </a:xfrm>
        </p:spPr>
        <p:txBody>
          <a:bodyPr/>
          <a:lstStyle/>
          <a:p>
            <a:pPr eaLnBrk="1" hangingPunct="1">
              <a:buFont typeface="Arial" pitchFamily="34" charset="0"/>
              <a:buNone/>
            </a:pPr>
            <a:endParaRPr lang="en-US" sz="800" dirty="0" smtClean="0">
              <a:latin typeface="Gemelli" pitchFamily="2" charset="0"/>
            </a:endParaRPr>
          </a:p>
          <a:p>
            <a:pPr eaLnBrk="1" hangingPunct="1">
              <a:buFont typeface="Arial" pitchFamily="34" charset="0"/>
              <a:buNone/>
            </a:pPr>
            <a:r>
              <a:rPr lang="en-US" sz="2600" dirty="0" smtClean="0">
                <a:latin typeface="Bradley Hand ITC" pitchFamily="66" charset="0"/>
              </a:rPr>
              <a:t>tossing kids up in the air</a:t>
            </a:r>
          </a:p>
          <a:p>
            <a:pPr eaLnBrk="1" hangingPunct="1">
              <a:buFont typeface="Arial" pitchFamily="34" charset="0"/>
              <a:buNone/>
            </a:pPr>
            <a:endParaRPr lang="en-US" sz="2600"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Is it summer? Chinook? </a:t>
            </a:r>
          </a:p>
          <a:p>
            <a:pPr eaLnBrk="1" hangingPunct="1">
              <a:buFont typeface="Arial" pitchFamily="34" charset="0"/>
              <a:buNone/>
            </a:pPr>
            <a:endParaRPr lang="en-US"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it’s outside</a:t>
            </a:r>
          </a:p>
          <a:p>
            <a:pPr eaLnBrk="1" hangingPunct="1">
              <a:buFont typeface="Arial" pitchFamily="34" charset="0"/>
              <a:buNone/>
            </a:pPr>
            <a:endParaRPr lang="en-US" sz="2800"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bouncing… </a:t>
            </a:r>
          </a:p>
          <a:p>
            <a:pPr eaLnBrk="1" hangingPunct="1">
              <a:buFont typeface="Arial" pitchFamily="34" charset="0"/>
              <a:buNone/>
            </a:pPr>
            <a:r>
              <a:rPr lang="en-US" sz="2600" dirty="0" smtClean="0">
                <a:latin typeface="Bradley Hand ITC" pitchFamily="66" charset="0"/>
              </a:rPr>
              <a:t>jump + bounce = jouncing</a:t>
            </a:r>
          </a:p>
          <a:p>
            <a:pPr eaLnBrk="1" hangingPunct="1">
              <a:buFont typeface="Arial" pitchFamily="34" charset="0"/>
              <a:buNone/>
            </a:pPr>
            <a:endParaRPr lang="en-US" sz="800"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everywhere…lots of fun</a:t>
            </a:r>
          </a:p>
          <a:p>
            <a:pPr eaLnBrk="1" hangingPunct="1">
              <a:buFont typeface="Arial" pitchFamily="34" charset="0"/>
              <a:buNone/>
            </a:pPr>
            <a:endParaRPr lang="en-US" sz="2600"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gymnastics?</a:t>
            </a:r>
          </a:p>
          <a:p>
            <a:pPr eaLnBrk="1" hangingPunct="1">
              <a:buFont typeface="Arial" pitchFamily="34" charset="0"/>
              <a:buNone/>
            </a:pPr>
            <a:endParaRPr lang="en-US" sz="2400" dirty="0" smtClean="0">
              <a:latin typeface="Gemelli" pitchFamily="2" charset="0"/>
            </a:endParaRPr>
          </a:p>
          <a:p>
            <a:pPr eaLnBrk="1" hangingPunct="1">
              <a:buFont typeface="Arial" pitchFamily="34" charset="0"/>
              <a:buNone/>
            </a:pPr>
            <a:endParaRPr lang="en-US" sz="2700" dirty="0" smtClean="0"/>
          </a:p>
        </p:txBody>
      </p:sp>
      <p:pic>
        <p:nvPicPr>
          <p:cNvPr id="8203" name="Picture 11" descr="MMj02364090000[1]"/>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2560637"/>
            <a:ext cx="738188"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9CE16F-0B50-43A1-9FBE-E73096948EB5}" type="slidenum">
              <a:rPr lang="en-US" smtClean="0">
                <a:solidFill>
                  <a:schemeClr val="tx1">
                    <a:lumMod val="50000"/>
                    <a:lumOff val="50000"/>
                  </a:schemeClr>
                </a:solidFill>
              </a:rPr>
              <a:pPr eaLnBrk="1" hangingPunct="1"/>
              <a:t>17</a:t>
            </a:fld>
            <a:endParaRPr lang="en-US" dirty="0" smtClean="0">
              <a:solidFill>
                <a:schemeClr val="tx1">
                  <a:lumMod val="50000"/>
                  <a:lumOff val="50000"/>
                </a:schemeClr>
              </a:solidFill>
            </a:endParaRPr>
          </a:p>
        </p:txBody>
      </p:sp>
      <p:sp>
        <p:nvSpPr>
          <p:cNvPr id="8195" name="Rectangle 3"/>
          <p:cNvSpPr>
            <a:spLocks noGrp="1" noChangeArrowheads="1"/>
          </p:cNvSpPr>
          <p:nvPr>
            <p:ph type="body" sz="half" idx="4294967295"/>
          </p:nvPr>
        </p:nvSpPr>
        <p:spPr>
          <a:xfrm>
            <a:off x="381000" y="884237"/>
            <a:ext cx="4267200" cy="5745163"/>
          </a:xfrm>
        </p:spPr>
        <p:txBody>
          <a:bodyPr/>
          <a:lstStyle/>
          <a:p>
            <a:pPr eaLnBrk="1" hangingPunct="1">
              <a:buFont typeface="Arial" pitchFamily="34" charset="0"/>
              <a:buNone/>
            </a:pPr>
            <a:r>
              <a:rPr lang="en-US" sz="2700" dirty="0" smtClean="0"/>
              <a:t>I send you flying in the air,</a:t>
            </a:r>
          </a:p>
          <a:p>
            <a:pPr eaLnBrk="1" hangingPunct="1">
              <a:buFont typeface="Arial" pitchFamily="34" charset="0"/>
              <a:buNone/>
            </a:pPr>
            <a:endParaRPr lang="en-US" sz="2700" dirty="0" smtClean="0"/>
          </a:p>
          <a:p>
            <a:pPr eaLnBrk="1" hangingPunct="1">
              <a:buFont typeface="Arial" pitchFamily="34" charset="0"/>
              <a:buNone/>
            </a:pPr>
            <a:r>
              <a:rPr lang="en-US" sz="2700" dirty="0" smtClean="0"/>
              <a:t>warm wind whistling</a:t>
            </a:r>
          </a:p>
          <a:p>
            <a:pPr eaLnBrk="1" hangingPunct="1"/>
            <a:endParaRPr lang="en-US" sz="2700" dirty="0" smtClean="0"/>
          </a:p>
          <a:p>
            <a:pPr eaLnBrk="1" hangingPunct="1">
              <a:buFont typeface="Arial" pitchFamily="34" charset="0"/>
              <a:buNone/>
            </a:pPr>
            <a:r>
              <a:rPr lang="en-US" sz="2700" dirty="0" smtClean="0"/>
              <a:t>through your hair;</a:t>
            </a:r>
          </a:p>
          <a:p>
            <a:pPr eaLnBrk="1" hangingPunct="1"/>
            <a:endParaRPr lang="en-US" sz="2800" dirty="0" smtClean="0"/>
          </a:p>
          <a:p>
            <a:pPr eaLnBrk="1" hangingPunct="1">
              <a:buFont typeface="Arial" pitchFamily="34" charset="0"/>
              <a:buNone/>
            </a:pPr>
            <a:r>
              <a:rPr lang="en-US" sz="2700" dirty="0" smtClean="0"/>
              <a:t>you’re jumping, jouncing,</a:t>
            </a:r>
          </a:p>
          <a:p>
            <a:pPr eaLnBrk="1" hangingPunct="1">
              <a:buFont typeface="Arial" pitchFamily="34" charset="0"/>
              <a:buNone/>
            </a:pPr>
            <a:endParaRPr lang="en-US" dirty="0" smtClean="0"/>
          </a:p>
          <a:p>
            <a:pPr eaLnBrk="1" hangingPunct="1">
              <a:buFont typeface="Arial" pitchFamily="34" charset="0"/>
              <a:buNone/>
            </a:pPr>
            <a:r>
              <a:rPr lang="en-US" sz="2700" dirty="0" smtClean="0"/>
              <a:t>all around;</a:t>
            </a:r>
          </a:p>
          <a:p>
            <a:pPr eaLnBrk="1" hangingPunct="1">
              <a:buFont typeface="Arial" pitchFamily="34" charset="0"/>
              <a:buNone/>
            </a:pPr>
            <a:endParaRPr lang="en-US" sz="2700" dirty="0" smtClean="0"/>
          </a:p>
          <a:p>
            <a:pPr eaLnBrk="1" hangingPunct="1">
              <a:buFont typeface="Arial" pitchFamily="34" charset="0"/>
              <a:buNone/>
            </a:pPr>
            <a:r>
              <a:rPr lang="en-US" sz="2700" dirty="0" smtClean="0"/>
              <a:t>somersaulting,</a:t>
            </a:r>
          </a:p>
        </p:txBody>
      </p:sp>
      <p:sp>
        <p:nvSpPr>
          <p:cNvPr id="11"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xmlns="" val="4270826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8201">
                                            <p:txEl>
                                              <p:pRg st="1" end="1"/>
                                            </p:txEl>
                                          </p:spTgt>
                                        </p:tgtEl>
                                        <p:attrNameLst>
                                          <p:attrName>style.visibility</p:attrName>
                                        </p:attrNameLst>
                                      </p:cBhvr>
                                      <p:to>
                                        <p:strVal val="visible"/>
                                      </p:to>
                                    </p:set>
                                    <p:animEffect transition="in" filter="fade">
                                      <p:cBhvr>
                                        <p:cTn id="12" dur="500"/>
                                        <p:tgtEl>
                                          <p:spTgt spid="8201">
                                            <p:txEl>
                                              <p:pRg st="1" end="1"/>
                                            </p:txEl>
                                          </p:spTgt>
                                        </p:tgtEl>
                                      </p:cBhvr>
                                    </p:animEffect>
                                    <p:anim calcmode="lin" valueType="num">
                                      <p:cBhvr>
                                        <p:cTn id="13" dur="500" fill="hold"/>
                                        <p:tgtEl>
                                          <p:spTgt spid="8201">
                                            <p:txEl>
                                              <p:pRg st="1" end="1"/>
                                            </p:txEl>
                                          </p:spTgt>
                                        </p:tgtEl>
                                        <p:attrNameLst>
                                          <p:attrName>ppt_x</p:attrName>
                                        </p:attrNameLst>
                                      </p:cBhvr>
                                      <p:tavLst>
                                        <p:tav tm="0">
                                          <p:val>
                                            <p:strVal val="#ppt_x-.1"/>
                                          </p:val>
                                        </p:tav>
                                        <p:tav tm="100000">
                                          <p:val>
                                            <p:strVal val="#ppt_x"/>
                                          </p:val>
                                        </p:tav>
                                      </p:tavLst>
                                    </p:anim>
                                    <p:anim calcmode="lin" valueType="num">
                                      <p:cBhvr>
                                        <p:cTn id="14" dur="500" fill="hold"/>
                                        <p:tgtEl>
                                          <p:spTgt spid="82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Effect transition="in" filter="fade">
                                      <p:cBhvr>
                                        <p:cTn id="19" dur="500"/>
                                        <p:tgtEl>
                                          <p:spTgt spid="819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8201">
                                            <p:txEl>
                                              <p:pRg st="3" end="3"/>
                                            </p:txEl>
                                          </p:spTgt>
                                        </p:tgtEl>
                                        <p:attrNameLst>
                                          <p:attrName>style.visibility</p:attrName>
                                        </p:attrNameLst>
                                      </p:cBhvr>
                                      <p:to>
                                        <p:strVal val="visible"/>
                                      </p:to>
                                    </p:set>
                                    <p:animEffect transition="in" filter="fade">
                                      <p:cBhvr>
                                        <p:cTn id="24" dur="500"/>
                                        <p:tgtEl>
                                          <p:spTgt spid="8201">
                                            <p:txEl>
                                              <p:pRg st="3" end="3"/>
                                            </p:txEl>
                                          </p:spTgt>
                                        </p:tgtEl>
                                      </p:cBhvr>
                                    </p:animEffect>
                                    <p:anim calcmode="lin" valueType="num">
                                      <p:cBhvr>
                                        <p:cTn id="25" dur="500" fill="hold"/>
                                        <p:tgtEl>
                                          <p:spTgt spid="8201">
                                            <p:txEl>
                                              <p:pRg st="3" end="3"/>
                                            </p:txEl>
                                          </p:spTgt>
                                        </p:tgtEl>
                                        <p:attrNameLst>
                                          <p:attrName>ppt_x</p:attrName>
                                        </p:attrNameLst>
                                      </p:cBhvr>
                                      <p:tavLst>
                                        <p:tav tm="0">
                                          <p:val>
                                            <p:strVal val="#ppt_x-.1"/>
                                          </p:val>
                                        </p:tav>
                                        <p:tav tm="100000">
                                          <p:val>
                                            <p:strVal val="#ppt_x"/>
                                          </p:val>
                                        </p:tav>
                                      </p:tavLst>
                                    </p:anim>
                                    <p:anim calcmode="lin" valueType="num">
                                      <p:cBhvr>
                                        <p:cTn id="26" dur="500" fill="hold"/>
                                        <p:tgtEl>
                                          <p:spTgt spid="820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Effect transition="in" filter="fade">
                                      <p:cBhvr>
                                        <p:cTn id="31" dur="500"/>
                                        <p:tgtEl>
                                          <p:spTgt spid="8195">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8201">
                                            <p:txEl>
                                              <p:pRg st="5" end="5"/>
                                            </p:txEl>
                                          </p:spTgt>
                                        </p:tgtEl>
                                        <p:attrNameLst>
                                          <p:attrName>style.visibility</p:attrName>
                                        </p:attrNameLst>
                                      </p:cBhvr>
                                      <p:to>
                                        <p:strVal val="visible"/>
                                      </p:to>
                                    </p:set>
                                    <p:animEffect transition="in" filter="fade">
                                      <p:cBhvr>
                                        <p:cTn id="36" dur="500"/>
                                        <p:tgtEl>
                                          <p:spTgt spid="8201">
                                            <p:txEl>
                                              <p:pRg st="5" end="5"/>
                                            </p:txEl>
                                          </p:spTgt>
                                        </p:tgtEl>
                                      </p:cBhvr>
                                    </p:animEffect>
                                    <p:anim calcmode="lin" valueType="num">
                                      <p:cBhvr>
                                        <p:cTn id="37" dur="500" fill="hold"/>
                                        <p:tgtEl>
                                          <p:spTgt spid="8201">
                                            <p:txEl>
                                              <p:pRg st="5" end="5"/>
                                            </p:txEl>
                                          </p:spTgt>
                                        </p:tgtEl>
                                        <p:attrNameLst>
                                          <p:attrName>ppt_x</p:attrName>
                                        </p:attrNameLst>
                                      </p:cBhvr>
                                      <p:tavLst>
                                        <p:tav tm="0">
                                          <p:val>
                                            <p:strVal val="#ppt_x-.1"/>
                                          </p:val>
                                        </p:tav>
                                        <p:tav tm="100000">
                                          <p:val>
                                            <p:strVal val="#ppt_x"/>
                                          </p:val>
                                        </p:tav>
                                      </p:tavLst>
                                    </p:anim>
                                    <p:anim calcmode="lin" valueType="num">
                                      <p:cBhvr>
                                        <p:cTn id="38" dur="500" fill="hold"/>
                                        <p:tgtEl>
                                          <p:spTgt spid="820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203"/>
                                        </p:tgtEl>
                                        <p:attrNameLst>
                                          <p:attrName>style.visibility</p:attrName>
                                        </p:attrNameLst>
                                      </p:cBhvr>
                                      <p:to>
                                        <p:strVal val="visible"/>
                                      </p:to>
                                    </p:set>
                                    <p:animEffect transition="in" filter="fade">
                                      <p:cBhvr>
                                        <p:cTn id="43" dur="2000"/>
                                        <p:tgtEl>
                                          <p:spTgt spid="820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195">
                                            <p:txEl>
                                              <p:pRg st="6" end="6"/>
                                            </p:txEl>
                                          </p:spTgt>
                                        </p:tgtEl>
                                        <p:attrNameLst>
                                          <p:attrName>style.visibility</p:attrName>
                                        </p:attrNameLst>
                                      </p:cBhvr>
                                      <p:to>
                                        <p:strVal val="visible"/>
                                      </p:to>
                                    </p:set>
                                    <p:animEffect transition="in" filter="fade">
                                      <p:cBhvr>
                                        <p:cTn id="48" dur="500"/>
                                        <p:tgtEl>
                                          <p:spTgt spid="8195">
                                            <p:txEl>
                                              <p:pRg st="6" end="6"/>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0" presetClass="entr" presetSubtype="0" fill="hold" grpId="0" nodeType="clickEffect">
                                  <p:stCondLst>
                                    <p:cond delay="0"/>
                                  </p:stCondLst>
                                  <p:iterate type="lt">
                                    <p:tmPct val="10000"/>
                                  </p:iterate>
                                  <p:childTnLst>
                                    <p:set>
                                      <p:cBhvr>
                                        <p:cTn id="52" dur="1" fill="hold">
                                          <p:stCondLst>
                                            <p:cond delay="0"/>
                                          </p:stCondLst>
                                        </p:cTn>
                                        <p:tgtEl>
                                          <p:spTgt spid="8201">
                                            <p:txEl>
                                              <p:pRg st="7" end="7"/>
                                            </p:txEl>
                                          </p:spTgt>
                                        </p:tgtEl>
                                        <p:attrNameLst>
                                          <p:attrName>style.visibility</p:attrName>
                                        </p:attrNameLst>
                                      </p:cBhvr>
                                      <p:to>
                                        <p:strVal val="visible"/>
                                      </p:to>
                                    </p:set>
                                    <p:animEffect transition="in" filter="fade">
                                      <p:cBhvr>
                                        <p:cTn id="53" dur="500"/>
                                        <p:tgtEl>
                                          <p:spTgt spid="8201">
                                            <p:txEl>
                                              <p:pRg st="7" end="7"/>
                                            </p:txEl>
                                          </p:spTgt>
                                        </p:tgtEl>
                                      </p:cBhvr>
                                    </p:animEffect>
                                    <p:anim calcmode="lin" valueType="num">
                                      <p:cBhvr>
                                        <p:cTn id="54" dur="500" fill="hold"/>
                                        <p:tgtEl>
                                          <p:spTgt spid="8201">
                                            <p:txEl>
                                              <p:pRg st="7" end="7"/>
                                            </p:txEl>
                                          </p:spTgt>
                                        </p:tgtEl>
                                        <p:attrNameLst>
                                          <p:attrName>ppt_x</p:attrName>
                                        </p:attrNameLst>
                                      </p:cBhvr>
                                      <p:tavLst>
                                        <p:tav tm="0">
                                          <p:val>
                                            <p:strVal val="#ppt_x-.1"/>
                                          </p:val>
                                        </p:tav>
                                        <p:tav tm="100000">
                                          <p:val>
                                            <p:strVal val="#ppt_x"/>
                                          </p:val>
                                        </p:tav>
                                      </p:tavLst>
                                    </p:anim>
                                    <p:anim calcmode="lin" valueType="num">
                                      <p:cBhvr>
                                        <p:cTn id="55" dur="500" fill="hold"/>
                                        <p:tgtEl>
                                          <p:spTgt spid="820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0" presetClass="entr" presetSubtype="0" fill="hold" grpId="0" nodeType="clickEffect">
                                  <p:stCondLst>
                                    <p:cond delay="0"/>
                                  </p:stCondLst>
                                  <p:iterate type="lt">
                                    <p:tmPct val="10000"/>
                                  </p:iterate>
                                  <p:childTnLst>
                                    <p:set>
                                      <p:cBhvr>
                                        <p:cTn id="59" dur="1" fill="hold">
                                          <p:stCondLst>
                                            <p:cond delay="0"/>
                                          </p:stCondLst>
                                        </p:cTn>
                                        <p:tgtEl>
                                          <p:spTgt spid="8201">
                                            <p:txEl>
                                              <p:pRg st="8" end="8"/>
                                            </p:txEl>
                                          </p:spTgt>
                                        </p:tgtEl>
                                        <p:attrNameLst>
                                          <p:attrName>style.visibility</p:attrName>
                                        </p:attrNameLst>
                                      </p:cBhvr>
                                      <p:to>
                                        <p:strVal val="visible"/>
                                      </p:to>
                                    </p:set>
                                    <p:animEffect transition="in" filter="fade">
                                      <p:cBhvr>
                                        <p:cTn id="60" dur="500"/>
                                        <p:tgtEl>
                                          <p:spTgt spid="8201">
                                            <p:txEl>
                                              <p:pRg st="8" end="8"/>
                                            </p:txEl>
                                          </p:spTgt>
                                        </p:tgtEl>
                                      </p:cBhvr>
                                    </p:animEffect>
                                    <p:anim calcmode="lin" valueType="num">
                                      <p:cBhvr>
                                        <p:cTn id="61" dur="500" fill="hold"/>
                                        <p:tgtEl>
                                          <p:spTgt spid="8201">
                                            <p:txEl>
                                              <p:pRg st="8" end="8"/>
                                            </p:txEl>
                                          </p:spTgt>
                                        </p:tgtEl>
                                        <p:attrNameLst>
                                          <p:attrName>ppt_x</p:attrName>
                                        </p:attrNameLst>
                                      </p:cBhvr>
                                      <p:tavLst>
                                        <p:tav tm="0">
                                          <p:val>
                                            <p:strVal val="#ppt_x-.1"/>
                                          </p:val>
                                        </p:tav>
                                        <p:tav tm="100000">
                                          <p:val>
                                            <p:strVal val="#ppt_x"/>
                                          </p:val>
                                        </p:tav>
                                      </p:tavLst>
                                    </p:anim>
                                    <p:anim calcmode="lin" valueType="num">
                                      <p:cBhvr>
                                        <p:cTn id="62" dur="500" fill="hold"/>
                                        <p:tgtEl>
                                          <p:spTgt spid="820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195">
                                            <p:txEl>
                                              <p:pRg st="8" end="8"/>
                                            </p:txEl>
                                          </p:spTgt>
                                        </p:tgtEl>
                                        <p:attrNameLst>
                                          <p:attrName>style.visibility</p:attrName>
                                        </p:attrNameLst>
                                      </p:cBhvr>
                                      <p:to>
                                        <p:strVal val="visible"/>
                                      </p:to>
                                    </p:set>
                                    <p:animEffect transition="in" filter="fade">
                                      <p:cBhvr>
                                        <p:cTn id="67" dur="500"/>
                                        <p:tgtEl>
                                          <p:spTgt spid="8195">
                                            <p:txEl>
                                              <p:pRg st="8" end="8"/>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0" presetClass="entr" presetSubtype="0" fill="hold" grpId="0" nodeType="clickEffect">
                                  <p:stCondLst>
                                    <p:cond delay="0"/>
                                  </p:stCondLst>
                                  <p:iterate type="lt">
                                    <p:tmPct val="10000"/>
                                  </p:iterate>
                                  <p:childTnLst>
                                    <p:set>
                                      <p:cBhvr>
                                        <p:cTn id="71" dur="1" fill="hold">
                                          <p:stCondLst>
                                            <p:cond delay="0"/>
                                          </p:stCondLst>
                                        </p:cTn>
                                        <p:tgtEl>
                                          <p:spTgt spid="8201">
                                            <p:txEl>
                                              <p:pRg st="10" end="10"/>
                                            </p:txEl>
                                          </p:spTgt>
                                        </p:tgtEl>
                                        <p:attrNameLst>
                                          <p:attrName>style.visibility</p:attrName>
                                        </p:attrNameLst>
                                      </p:cBhvr>
                                      <p:to>
                                        <p:strVal val="visible"/>
                                      </p:to>
                                    </p:set>
                                    <p:animEffect transition="in" filter="fade">
                                      <p:cBhvr>
                                        <p:cTn id="72" dur="500"/>
                                        <p:tgtEl>
                                          <p:spTgt spid="8201">
                                            <p:txEl>
                                              <p:pRg st="10" end="10"/>
                                            </p:txEl>
                                          </p:spTgt>
                                        </p:tgtEl>
                                      </p:cBhvr>
                                    </p:animEffect>
                                    <p:anim calcmode="lin" valueType="num">
                                      <p:cBhvr>
                                        <p:cTn id="73" dur="500" fill="hold"/>
                                        <p:tgtEl>
                                          <p:spTgt spid="8201">
                                            <p:txEl>
                                              <p:pRg st="10" end="10"/>
                                            </p:txEl>
                                          </p:spTgt>
                                        </p:tgtEl>
                                        <p:attrNameLst>
                                          <p:attrName>ppt_x</p:attrName>
                                        </p:attrNameLst>
                                      </p:cBhvr>
                                      <p:tavLst>
                                        <p:tav tm="0">
                                          <p:val>
                                            <p:strVal val="#ppt_x-.1"/>
                                          </p:val>
                                        </p:tav>
                                        <p:tav tm="100000">
                                          <p:val>
                                            <p:strVal val="#ppt_x"/>
                                          </p:val>
                                        </p:tav>
                                      </p:tavLst>
                                    </p:anim>
                                    <p:anim calcmode="lin" valueType="num">
                                      <p:cBhvr>
                                        <p:cTn id="74" dur="500" fill="hold"/>
                                        <p:tgtEl>
                                          <p:spTgt spid="820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8195">
                                            <p:txEl>
                                              <p:pRg st="10" end="10"/>
                                            </p:txEl>
                                          </p:spTgt>
                                        </p:tgtEl>
                                        <p:attrNameLst>
                                          <p:attrName>style.visibility</p:attrName>
                                        </p:attrNameLst>
                                      </p:cBhvr>
                                      <p:to>
                                        <p:strVal val="visible"/>
                                      </p:to>
                                    </p:set>
                                    <p:animEffect transition="in" filter="fade">
                                      <p:cBhvr>
                                        <p:cTn id="79" dur="500"/>
                                        <p:tgtEl>
                                          <p:spTgt spid="8195">
                                            <p:txEl>
                                              <p:pRg st="10" end="10"/>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40" presetClass="entr" presetSubtype="0" fill="hold" grpId="0" nodeType="clickEffect">
                                  <p:stCondLst>
                                    <p:cond delay="0"/>
                                  </p:stCondLst>
                                  <p:iterate type="lt">
                                    <p:tmPct val="10000"/>
                                  </p:iterate>
                                  <p:childTnLst>
                                    <p:set>
                                      <p:cBhvr>
                                        <p:cTn id="95" dur="1" fill="hold">
                                          <p:stCondLst>
                                            <p:cond delay="0"/>
                                          </p:stCondLst>
                                        </p:cTn>
                                        <p:tgtEl>
                                          <p:spTgt spid="8201">
                                            <p:txEl>
                                              <p:pRg st="12" end="12"/>
                                            </p:txEl>
                                          </p:spTgt>
                                        </p:tgtEl>
                                        <p:attrNameLst>
                                          <p:attrName>style.visibility</p:attrName>
                                        </p:attrNameLst>
                                      </p:cBhvr>
                                      <p:to>
                                        <p:strVal val="visible"/>
                                      </p:to>
                                    </p:set>
                                    <p:animEffect transition="in" filter="fade">
                                      <p:cBhvr>
                                        <p:cTn id="96" dur="500"/>
                                        <p:tgtEl>
                                          <p:spTgt spid="8201">
                                            <p:txEl>
                                              <p:pRg st="12" end="12"/>
                                            </p:txEl>
                                          </p:spTgt>
                                        </p:tgtEl>
                                      </p:cBhvr>
                                    </p:animEffect>
                                    <p:anim calcmode="lin" valueType="num">
                                      <p:cBhvr>
                                        <p:cTn id="97" dur="500" fill="hold"/>
                                        <p:tgtEl>
                                          <p:spTgt spid="8201">
                                            <p:txEl>
                                              <p:pRg st="12" end="12"/>
                                            </p:txEl>
                                          </p:spTgt>
                                        </p:tgtEl>
                                        <p:attrNameLst>
                                          <p:attrName>ppt_x</p:attrName>
                                        </p:attrNameLst>
                                      </p:cBhvr>
                                      <p:tavLst>
                                        <p:tav tm="0">
                                          <p:val>
                                            <p:strVal val="#ppt_x-.1"/>
                                          </p:val>
                                        </p:tav>
                                        <p:tav tm="100000">
                                          <p:val>
                                            <p:strVal val="#ppt_x"/>
                                          </p:val>
                                        </p:tav>
                                      </p:tavLst>
                                    </p:anim>
                                    <p:anim calcmode="lin" valueType="num">
                                      <p:cBhvr>
                                        <p:cTn id="98" dur="500" fill="hold"/>
                                        <p:tgtEl>
                                          <p:spTgt spid="8201">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8201" grpId="0" build="p"/>
      <p:bldP spid="81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76200"/>
            <a:ext cx="9144000" cy="1143000"/>
          </a:xfrm>
        </p:spPr>
        <p:txBody>
          <a:bodyPr/>
          <a:lstStyle/>
          <a:p>
            <a:pPr eaLnBrk="1" hangingPunct="1"/>
            <a:r>
              <a:rPr lang="en-US" sz="4000" smtClean="0">
                <a:latin typeface="Kristen ITC" pitchFamily="66" charset="0"/>
                <a:cs typeface="Kartika" pitchFamily="18" charset="0"/>
              </a:rPr>
              <a:t>Your Turn…</a:t>
            </a:r>
          </a:p>
        </p:txBody>
      </p:sp>
      <p:sp>
        <p:nvSpPr>
          <p:cNvPr id="23556" name="Rectangle 3"/>
          <p:cNvSpPr>
            <a:spLocks noGrp="1" noChangeArrowheads="1"/>
          </p:cNvSpPr>
          <p:nvPr>
            <p:ph type="body" idx="4294967295"/>
          </p:nvPr>
        </p:nvSpPr>
        <p:spPr>
          <a:xfrm>
            <a:off x="381000" y="1295400"/>
            <a:ext cx="8229600" cy="4495800"/>
          </a:xfrm>
        </p:spPr>
        <p:txBody>
          <a:bodyPr/>
          <a:lstStyle/>
          <a:p>
            <a:pPr lvl="1" eaLnBrk="1" hangingPunct="1">
              <a:buFont typeface="Arial" pitchFamily="34" charset="0"/>
              <a:buChar char="•"/>
            </a:pPr>
            <a:r>
              <a:rPr lang="en-US" smtClean="0">
                <a:solidFill>
                  <a:srgbClr val="FF0000"/>
                </a:solidFill>
              </a:rPr>
              <a:t>Cover up the riddle</a:t>
            </a:r>
          </a:p>
          <a:p>
            <a:pPr lvl="1" eaLnBrk="1" hangingPunct="1">
              <a:buFont typeface="Arial" pitchFamily="34" charset="0"/>
              <a:buChar char="•"/>
            </a:pPr>
            <a:endParaRPr lang="en-US" sz="800" smtClean="0">
              <a:solidFill>
                <a:srgbClr val="FF0000"/>
              </a:solidFill>
            </a:endParaRPr>
          </a:p>
          <a:p>
            <a:pPr lvl="1" eaLnBrk="1" hangingPunct="1">
              <a:buFont typeface="Arial" pitchFamily="34" charset="0"/>
              <a:buChar char="•"/>
            </a:pPr>
            <a:r>
              <a:rPr lang="en-US" smtClean="0"/>
              <a:t>Read the riddle independently</a:t>
            </a:r>
          </a:p>
          <a:p>
            <a:pPr lvl="1" eaLnBrk="1" hangingPunct="1">
              <a:buFont typeface="Arial" pitchFamily="34" charset="0"/>
              <a:buNone/>
            </a:pPr>
            <a:endParaRPr lang="en-US" sz="800" smtClean="0"/>
          </a:p>
          <a:p>
            <a:pPr lvl="1" eaLnBrk="1" hangingPunct="1">
              <a:buFont typeface="Arial" pitchFamily="34" charset="0"/>
              <a:buChar char="•"/>
            </a:pPr>
            <a:r>
              <a:rPr lang="en-US" smtClean="0"/>
              <a:t>Reveal ONE line at a time and record your own thinking</a:t>
            </a:r>
          </a:p>
          <a:p>
            <a:pPr lvl="1" eaLnBrk="1" hangingPunct="1">
              <a:buFont typeface="Arial" pitchFamily="34" charset="0"/>
              <a:buChar char="•"/>
            </a:pPr>
            <a:endParaRPr lang="en-US" sz="800" smtClean="0"/>
          </a:p>
          <a:p>
            <a:pPr lvl="1" eaLnBrk="1" hangingPunct="1">
              <a:buFont typeface="Arial" pitchFamily="34" charset="0"/>
              <a:buChar char="•"/>
            </a:pPr>
            <a:r>
              <a:rPr lang="en-US" smtClean="0"/>
              <a:t>When you are done, quietly share your thinking with a neighbor</a:t>
            </a:r>
          </a:p>
          <a:p>
            <a:pPr lvl="1" eaLnBrk="1" hangingPunct="1">
              <a:buFont typeface="Arial" pitchFamily="34" charset="0"/>
              <a:buChar char="•"/>
            </a:pPr>
            <a:endParaRPr lang="en-US" sz="800" smtClean="0"/>
          </a:p>
          <a:p>
            <a:pPr lvl="1" eaLnBrk="1" hangingPunct="1">
              <a:spcBef>
                <a:spcPct val="0"/>
              </a:spcBef>
              <a:buFont typeface="Arial" pitchFamily="34" charset="0"/>
              <a:buChar char="•"/>
            </a:pPr>
            <a:r>
              <a:rPr lang="en-US" smtClean="0"/>
              <a:t>CPQ:  </a:t>
            </a:r>
          </a:p>
          <a:p>
            <a:pPr lvl="1" eaLnBrk="1" hangingPunct="1">
              <a:spcBef>
                <a:spcPct val="0"/>
              </a:spcBef>
              <a:buFont typeface="Arial" pitchFamily="34" charset="0"/>
              <a:buNone/>
            </a:pPr>
            <a:r>
              <a:rPr lang="en-US" smtClean="0"/>
              <a:t>   </a:t>
            </a:r>
            <a:r>
              <a:rPr lang="en-US" sz="3200" b="1" smtClean="0">
                <a:latin typeface="Bradley Hand ITC" pitchFamily="66" charset="0"/>
              </a:rPr>
              <a:t>What might this riddle be about?                           </a:t>
            </a:r>
          </a:p>
        </p:txBody>
      </p:sp>
      <p:sp>
        <p:nvSpPr>
          <p:cNvPr id="3277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D8D3EE-EA64-4536-A2FA-375FBAFFEEDF}" type="slidenum">
              <a:rPr lang="en-US" smtClean="0">
                <a:solidFill>
                  <a:schemeClr val="tx1">
                    <a:lumMod val="50000"/>
                    <a:lumOff val="50000"/>
                  </a:schemeClr>
                </a:solidFill>
              </a:rPr>
              <a:pPr eaLnBrk="1" hangingPunct="1"/>
              <a:t>18</a:t>
            </a:fld>
            <a:endParaRPr lang="en-US" dirty="0" smtClean="0">
              <a:solidFill>
                <a:schemeClr val="tx1">
                  <a:lumMod val="50000"/>
                  <a:lumOff val="50000"/>
                </a:schemeClr>
              </a:solidFill>
            </a:endParaRP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xmlns="" val="1620381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6">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5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600" y="1988554"/>
            <a:ext cx="4876800" cy="3124200"/>
          </a:xfrm>
          <a:prstGeom prst="rect">
            <a:avLst/>
          </a:prstGeom>
          <a:solidFill>
            <a:srgbClr val="1B80CB"/>
          </a:solidFill>
          <a:ln>
            <a:solidFill>
              <a:srgbClr val="1B80CB"/>
            </a:solidFill>
          </a:ln>
          <a:effectLst>
            <a:outerShdw blurRad="50800" dist="38100" dir="2700000" algn="tl"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Aft>
                <a:spcPts val="0"/>
              </a:spcAft>
              <a:buFont typeface="Arial" charset="0"/>
              <a:buNone/>
              <a:defRPr/>
            </a:pPr>
            <a:r>
              <a:rPr lang="en-US" sz="4000" dirty="0">
                <a:solidFill>
                  <a:schemeClr val="tx1"/>
                </a:solidFill>
              </a:rPr>
              <a:t>What cognitive strategies did you use while reading the riddle?</a:t>
            </a:r>
          </a:p>
        </p:txBody>
      </p:sp>
      <p:sp>
        <p:nvSpPr>
          <p:cNvPr id="3379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90C90D-F8C1-4A9F-9942-D63EB4FEDB5C}" type="slidenum">
              <a:rPr lang="en-US" smtClean="0">
                <a:solidFill>
                  <a:schemeClr val="tx1">
                    <a:lumMod val="50000"/>
                    <a:lumOff val="50000"/>
                  </a:schemeClr>
                </a:solidFill>
              </a:rPr>
              <a:pPr eaLnBrk="1" hangingPunct="1"/>
              <a:t>19</a:t>
            </a:fld>
            <a:endParaRPr lang="en-US" dirty="0" smtClean="0">
              <a:solidFill>
                <a:schemeClr val="tx1">
                  <a:lumMod val="50000"/>
                  <a:lumOff val="50000"/>
                </a:schemeClr>
              </a:solidFill>
            </a:endParaRPr>
          </a:p>
        </p:txBody>
      </p:sp>
      <p:sp>
        <p:nvSpPr>
          <p:cNvPr id="4"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3453264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err="1" smtClean="0"/>
              <a:t>Jamika’s</a:t>
            </a:r>
            <a:r>
              <a:rPr lang="en-US" dirty="0" smtClean="0"/>
              <a:t> Story</a:t>
            </a:r>
            <a:br>
              <a:rPr lang="en-US" dirty="0" smtClean="0"/>
            </a:br>
            <a:r>
              <a:rPr lang="en-US" dirty="0" smtClean="0"/>
              <a:t/>
            </a:r>
            <a:br>
              <a:rPr lang="en-US" dirty="0" smtClean="0"/>
            </a:br>
            <a:endParaRPr lang="en-US" dirty="0"/>
          </a:p>
        </p:txBody>
      </p:sp>
      <p:pic>
        <p:nvPicPr>
          <p:cNvPr id="7" name="Picture 9" descr="C:\Documents and Settings\ddycha\Local Settings\Temporary Internet Files\Content.IE5\6I22BF7Q\MCj0424798000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4876800"/>
            <a:ext cx="1241425" cy="110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p:nvSpPr>
        <p:spPr bwMode="auto">
          <a:xfrm>
            <a:off x="7550150" y="5105400"/>
            <a:ext cx="14414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Gemelli" pitchFamily="2" charset="0"/>
              </a:rPr>
              <a:t> </a:t>
            </a:r>
            <a:r>
              <a:rPr lang="en-US" sz="1400" dirty="0">
                <a:latin typeface="Comic Sans MS" pitchFamily="66" charset="0"/>
              </a:rPr>
              <a:t>Handout</a:t>
            </a:r>
          </a:p>
          <a:p>
            <a:pPr algn="ctr" eaLnBrk="1" hangingPunct="1"/>
            <a:r>
              <a:rPr lang="en-US" sz="1400" dirty="0">
                <a:latin typeface="Comic Sans MS" pitchFamily="66" charset="0"/>
              </a:rPr>
              <a:t> #1</a:t>
            </a:r>
            <a:r>
              <a:rPr lang="en-US" dirty="0">
                <a:latin typeface="Gemelli" pitchFamily="2" charset="0"/>
              </a:rPr>
              <a:t> </a:t>
            </a:r>
            <a:endParaRPr lang="en-US" dirty="0"/>
          </a:p>
        </p:txBody>
      </p:sp>
      <p:sp>
        <p:nvSpPr>
          <p:cNvPr id="9" name="TextBox 8"/>
          <p:cNvSpPr txBox="1">
            <a:spLocks noChangeArrowheads="1"/>
          </p:cNvSpPr>
          <p:nvPr/>
        </p:nvSpPr>
        <p:spPr bwMode="auto">
          <a:xfrm>
            <a:off x="1354138" y="1752600"/>
            <a:ext cx="6553200" cy="1938338"/>
          </a:xfrm>
          <a:prstGeom prst="rect">
            <a:avLst/>
          </a:prstGeom>
          <a:noFill/>
          <a:ln w="9525">
            <a:solidFill>
              <a:srgbClr val="176DA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dirty="0">
                <a:solidFill>
                  <a:schemeClr val="accent1"/>
                </a:solidFill>
              </a:rPr>
              <a:t>CPQ: </a:t>
            </a:r>
            <a:r>
              <a:rPr lang="en-US" sz="4000" dirty="0">
                <a:solidFill>
                  <a:schemeClr val="accent1"/>
                </a:solidFill>
              </a:rPr>
              <a:t>How does </a:t>
            </a:r>
            <a:r>
              <a:rPr lang="en-US" sz="4000" dirty="0" err="1">
                <a:solidFill>
                  <a:schemeClr val="accent1"/>
                </a:solidFill>
              </a:rPr>
              <a:t>Jamika’s</a:t>
            </a:r>
            <a:r>
              <a:rPr lang="en-US" sz="4000" dirty="0">
                <a:solidFill>
                  <a:schemeClr val="accent1"/>
                </a:solidFill>
              </a:rPr>
              <a:t> story shape your view of comprehension instruction?</a:t>
            </a:r>
          </a:p>
        </p:txBody>
      </p:sp>
      <p:sp>
        <p:nvSpPr>
          <p:cNvPr id="1843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22BE84-B340-45CA-9FA5-BCB18B94B374}" type="slidenum">
              <a:rPr lang="en-US" smtClean="0">
                <a:solidFill>
                  <a:schemeClr val="tx1">
                    <a:lumMod val="50000"/>
                    <a:lumOff val="50000"/>
                  </a:schemeClr>
                </a:solidFill>
              </a:rPr>
              <a:pPr eaLnBrk="1" hangingPunct="1"/>
              <a:t>2</a:t>
            </a:fld>
            <a:endParaRPr lang="en-US" dirty="0" smtClean="0">
              <a:solidFill>
                <a:schemeClr val="tx1">
                  <a:lumMod val="50000"/>
                  <a:lumOff val="50000"/>
                </a:schemeClr>
              </a:solidFill>
            </a:endParaRPr>
          </a:p>
        </p:txBody>
      </p:sp>
      <p:sp>
        <p:nvSpPr>
          <p:cNvPr id="10"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xmlns="" val="3134980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9" presetClass="exit" presetSubtype="0" fill="hold" grpId="0" nodeType="withEffect">
                                  <p:stCondLst>
                                    <p:cond delay="0"/>
                                  </p:stCondLst>
                                  <p:childTnLst>
                                    <p:animEffect transition="out" filter="dissolv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24474" y="3932602"/>
            <a:ext cx="12954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429074" y="3932602"/>
            <a:ext cx="1219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962474" y="1037002"/>
            <a:ext cx="838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1" name="Rectangle 9"/>
          <p:cNvSpPr>
            <a:spLocks noGrp="1" noChangeArrowheads="1"/>
          </p:cNvSpPr>
          <p:nvPr>
            <p:ph type="body" sz="half" idx="4294967295"/>
          </p:nvPr>
        </p:nvSpPr>
        <p:spPr>
          <a:xfrm>
            <a:off x="4572000" y="884237"/>
            <a:ext cx="4038600" cy="5745163"/>
          </a:xfrm>
        </p:spPr>
        <p:txBody>
          <a:bodyPr/>
          <a:lstStyle/>
          <a:p>
            <a:pPr eaLnBrk="1" hangingPunct="1">
              <a:buFont typeface="Arial" pitchFamily="34" charset="0"/>
              <a:buNone/>
            </a:pPr>
            <a:endParaRPr lang="en-US" sz="800" smtClean="0">
              <a:latin typeface="Gemelli" pitchFamily="2" charset="0"/>
            </a:endParaRPr>
          </a:p>
          <a:p>
            <a:pPr eaLnBrk="1" hangingPunct="1">
              <a:buFont typeface="Arial" pitchFamily="34" charset="0"/>
              <a:buNone/>
            </a:pPr>
            <a:r>
              <a:rPr lang="en-US" sz="2600" smtClean="0">
                <a:latin typeface="Bradley Hand ITC" pitchFamily="66" charset="0"/>
              </a:rPr>
              <a:t>tossing kids up in the air</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Is it summer? Chinook? </a:t>
            </a:r>
          </a:p>
          <a:p>
            <a:pPr eaLnBrk="1" hangingPunct="1">
              <a:buFont typeface="Arial" pitchFamily="34" charset="0"/>
              <a:buNone/>
            </a:pPr>
            <a:endParaRPr lang="en-US" smtClean="0">
              <a:latin typeface="Bradley Hand ITC" pitchFamily="66" charset="0"/>
            </a:endParaRPr>
          </a:p>
          <a:p>
            <a:pPr eaLnBrk="1" hangingPunct="1">
              <a:buFont typeface="Arial" pitchFamily="34" charset="0"/>
              <a:buNone/>
            </a:pPr>
            <a:r>
              <a:rPr lang="en-US" sz="2600" smtClean="0">
                <a:latin typeface="Bradley Hand ITC" pitchFamily="66" charset="0"/>
              </a:rPr>
              <a:t>it’s outside</a:t>
            </a:r>
          </a:p>
          <a:p>
            <a:pPr eaLnBrk="1" hangingPunct="1">
              <a:buFont typeface="Arial" pitchFamily="34" charset="0"/>
              <a:buNone/>
            </a:pPr>
            <a:endParaRPr lang="en-US" sz="2800" smtClean="0">
              <a:latin typeface="Bradley Hand ITC" pitchFamily="66" charset="0"/>
            </a:endParaRPr>
          </a:p>
          <a:p>
            <a:pPr eaLnBrk="1" hangingPunct="1">
              <a:buFont typeface="Arial" pitchFamily="34" charset="0"/>
              <a:buNone/>
            </a:pPr>
            <a:r>
              <a:rPr lang="en-US" sz="2600" smtClean="0">
                <a:latin typeface="Bradley Hand ITC" pitchFamily="66" charset="0"/>
              </a:rPr>
              <a:t>bouncing… </a:t>
            </a:r>
          </a:p>
          <a:p>
            <a:pPr eaLnBrk="1" hangingPunct="1">
              <a:buFont typeface="Arial" pitchFamily="34" charset="0"/>
              <a:buNone/>
            </a:pPr>
            <a:r>
              <a:rPr lang="en-US" sz="2600" smtClean="0">
                <a:latin typeface="Bradley Hand ITC" pitchFamily="66" charset="0"/>
              </a:rPr>
              <a:t>jump + bounce = jouncing</a:t>
            </a:r>
          </a:p>
          <a:p>
            <a:pPr eaLnBrk="1" hangingPunct="1">
              <a:buFont typeface="Arial" pitchFamily="34" charset="0"/>
              <a:buNone/>
            </a:pPr>
            <a:endParaRPr lang="en-US" sz="800" smtClean="0">
              <a:latin typeface="Bradley Hand ITC" pitchFamily="66" charset="0"/>
            </a:endParaRPr>
          </a:p>
          <a:p>
            <a:pPr eaLnBrk="1" hangingPunct="1">
              <a:buFont typeface="Arial" pitchFamily="34" charset="0"/>
              <a:buNone/>
            </a:pPr>
            <a:r>
              <a:rPr lang="en-US" sz="2600" smtClean="0">
                <a:latin typeface="Bradley Hand ITC" pitchFamily="66" charset="0"/>
              </a:rPr>
              <a:t>everywhere…lots of fun</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gymnastics?</a:t>
            </a:r>
          </a:p>
          <a:p>
            <a:pPr eaLnBrk="1" hangingPunct="1">
              <a:buFont typeface="Arial" pitchFamily="34" charset="0"/>
              <a:buNone/>
            </a:pPr>
            <a:endParaRPr lang="en-US" sz="2400" smtClean="0">
              <a:latin typeface="Gemelli" pitchFamily="2" charset="0"/>
            </a:endParaRPr>
          </a:p>
          <a:p>
            <a:pPr eaLnBrk="1" hangingPunct="1">
              <a:buFont typeface="Arial" pitchFamily="34" charset="0"/>
              <a:buNone/>
            </a:pPr>
            <a:endParaRPr lang="en-US" sz="2700" smtClean="0"/>
          </a:p>
        </p:txBody>
      </p:sp>
      <p:pic>
        <p:nvPicPr>
          <p:cNvPr id="8203" name="Picture 11" descr="MMj02364090000[1]"/>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2895600"/>
            <a:ext cx="738188"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descr="C:\Documents and Settings\ddycha\Local Settings\Temporary Internet Files\Content.IE5\4D2JCLQR\MCj0329930000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367543">
            <a:off x="2445074" y="2969848"/>
            <a:ext cx="4692650"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2286000" y="914400"/>
            <a:ext cx="4419600" cy="708025"/>
          </a:xfrm>
          <a:prstGeom prst="rect">
            <a:avLst/>
          </a:prstGeom>
          <a:noFill/>
        </p:spPr>
        <p:txBody>
          <a:bodyPr>
            <a:spAutoFit/>
          </a:bodyPr>
          <a:lstStyle/>
          <a:p>
            <a:pPr>
              <a:defRPr/>
            </a:pPr>
            <a:r>
              <a:rPr lang="en-US" sz="4000" dirty="0">
                <a:latin typeface="+mn-lt"/>
              </a:rPr>
              <a:t>Making Connections</a:t>
            </a:r>
          </a:p>
        </p:txBody>
      </p:sp>
      <p:sp>
        <p:nvSpPr>
          <p:cNvPr id="3482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FD1B69-B3E0-47C0-AB04-987D77649C3D}" type="slidenum">
              <a:rPr lang="en-US" smtClean="0">
                <a:solidFill>
                  <a:schemeClr val="tx1">
                    <a:lumMod val="50000"/>
                    <a:lumOff val="50000"/>
                  </a:schemeClr>
                </a:solidFill>
              </a:rPr>
              <a:pPr eaLnBrk="1" hangingPunct="1"/>
              <a:t>20</a:t>
            </a:fld>
            <a:endParaRPr lang="en-US" dirty="0" smtClean="0">
              <a:solidFill>
                <a:schemeClr val="tx1">
                  <a:lumMod val="50000"/>
                  <a:lumOff val="50000"/>
                </a:schemeClr>
              </a:solidFill>
            </a:endParaRPr>
          </a:p>
        </p:txBody>
      </p:sp>
      <p:sp>
        <p:nvSpPr>
          <p:cNvPr id="8195" name="Rectangle 3"/>
          <p:cNvSpPr>
            <a:spLocks noGrp="1" noChangeArrowheads="1"/>
          </p:cNvSpPr>
          <p:nvPr>
            <p:ph type="body" sz="half" idx="4294967295"/>
          </p:nvPr>
        </p:nvSpPr>
        <p:spPr>
          <a:xfrm>
            <a:off x="381000" y="1036637"/>
            <a:ext cx="4267200" cy="5745163"/>
          </a:xfrm>
        </p:spPr>
        <p:txBody>
          <a:bodyPr/>
          <a:lstStyle/>
          <a:p>
            <a:pPr eaLnBrk="1" hangingPunct="1">
              <a:buFont typeface="Arial" pitchFamily="34" charset="0"/>
              <a:buNone/>
            </a:pPr>
            <a:r>
              <a:rPr lang="en-US" sz="2700" smtClean="0"/>
              <a:t>I send you flying in the air,</a:t>
            </a:r>
          </a:p>
          <a:p>
            <a:pPr eaLnBrk="1" hangingPunct="1">
              <a:buFont typeface="Arial" pitchFamily="34" charset="0"/>
              <a:buNone/>
            </a:pPr>
            <a:endParaRPr lang="en-US" sz="2700" smtClean="0"/>
          </a:p>
          <a:p>
            <a:pPr eaLnBrk="1" hangingPunct="1">
              <a:buFont typeface="Arial" pitchFamily="34" charset="0"/>
              <a:buNone/>
            </a:pPr>
            <a:r>
              <a:rPr lang="en-US" sz="2700" smtClean="0"/>
              <a:t>warm wind whistling</a:t>
            </a:r>
          </a:p>
          <a:p>
            <a:pPr eaLnBrk="1" hangingPunct="1"/>
            <a:endParaRPr lang="en-US" sz="2700" smtClean="0"/>
          </a:p>
          <a:p>
            <a:pPr eaLnBrk="1" hangingPunct="1">
              <a:buFont typeface="Arial" pitchFamily="34" charset="0"/>
              <a:buNone/>
            </a:pPr>
            <a:r>
              <a:rPr lang="en-US" sz="2700" smtClean="0"/>
              <a:t>through your hair;</a:t>
            </a:r>
          </a:p>
          <a:p>
            <a:pPr eaLnBrk="1" hangingPunct="1"/>
            <a:endParaRPr lang="en-US" sz="2800" smtClean="0"/>
          </a:p>
          <a:p>
            <a:pPr eaLnBrk="1" hangingPunct="1">
              <a:buFont typeface="Arial" pitchFamily="34" charset="0"/>
              <a:buNone/>
            </a:pPr>
            <a:r>
              <a:rPr lang="en-US" sz="2700" smtClean="0"/>
              <a:t>you’re jumping, jouncing,</a:t>
            </a:r>
          </a:p>
          <a:p>
            <a:pPr eaLnBrk="1" hangingPunct="1">
              <a:buFont typeface="Arial" pitchFamily="34" charset="0"/>
              <a:buNone/>
            </a:pPr>
            <a:endParaRPr lang="en-US" smtClean="0"/>
          </a:p>
          <a:p>
            <a:pPr eaLnBrk="1" hangingPunct="1">
              <a:buFont typeface="Arial" pitchFamily="34" charset="0"/>
              <a:buNone/>
            </a:pPr>
            <a:r>
              <a:rPr lang="en-US" sz="2700" smtClean="0"/>
              <a:t>all around;</a:t>
            </a:r>
          </a:p>
          <a:p>
            <a:pPr eaLnBrk="1" hangingPunct="1">
              <a:buFont typeface="Arial" pitchFamily="34" charset="0"/>
              <a:buNone/>
            </a:pPr>
            <a:endParaRPr lang="en-US" sz="2700" smtClean="0"/>
          </a:p>
          <a:p>
            <a:pPr eaLnBrk="1" hangingPunct="1">
              <a:buFont typeface="Arial" pitchFamily="34" charset="0"/>
              <a:buNone/>
            </a:pPr>
            <a:r>
              <a:rPr lang="en-US" sz="2700" smtClean="0"/>
              <a:t>somersaulting,</a:t>
            </a:r>
          </a:p>
        </p:txBody>
      </p:sp>
      <p:sp>
        <p:nvSpPr>
          <p:cNvPr id="13"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xmlns="" val="1736082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path" presetSubtype="0" accel="50000" decel="50000" fill="hold" nodeType="clickEffect">
                                  <p:stCondLst>
                                    <p:cond delay="0"/>
                                  </p:stCondLst>
                                  <p:childTnLst>
                                    <p:animMotion origin="layout" path="M 0.12396 0.06468 L 0.37604 0.34165 " pathEditMode="relative" rAng="0" ptsTypes="AA">
                                      <p:cBhvr>
                                        <p:cTn id="12" dur="2000" fill="hold"/>
                                        <p:tgtEl>
                                          <p:spTgt spid="11"/>
                                        </p:tgtEl>
                                        <p:attrNameLst>
                                          <p:attrName>ppt_x</p:attrName>
                                          <p:attrName>ppt_y</p:attrName>
                                        </p:attrNameLst>
                                      </p:cBhvr>
                                      <p:rCtr x="12604" y="13837"/>
                                    </p:animMotion>
                                  </p:childTnLst>
                                </p:cTn>
                              </p:par>
                              <p:par>
                                <p:cTn id="13" presetID="6" presetClass="emph" presetSubtype="0" fill="hold" nodeType="withEffect">
                                  <p:stCondLst>
                                    <p:cond delay="0"/>
                                  </p:stCondLst>
                                  <p:childTnLst>
                                    <p:animScale>
                                      <p:cBhvr>
                                        <p:cTn id="14" dur="2000" fill="hold"/>
                                        <p:tgtEl>
                                          <p:spTgt spid="11"/>
                                        </p:tgtEl>
                                      </p:cBhvr>
                                      <p:by x="25000" y="25000"/>
                                    </p:animScale>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6" presetClass="emph" presetSubtype="0" fill="hold" grpId="2" nodeType="withEffect">
                                  <p:stCondLst>
                                    <p:cond delay="0"/>
                                  </p:stCondLst>
                                  <p:childTnLst>
                                    <p:animScale>
                                      <p:cBhvr>
                                        <p:cTn id="18" dur="2000" fill="hold"/>
                                        <p:tgtEl>
                                          <p:spTgt spid="12"/>
                                        </p:tgtEl>
                                      </p:cBhvr>
                                      <p:by x="50000" y="50000"/>
                                    </p:animScale>
                                  </p:childTnLst>
                                </p:cTn>
                              </p:par>
                              <p:par>
                                <p:cTn id="19" presetID="0" presetClass="path" presetSubtype="0" accel="50000" decel="50000" fill="hold" grpId="1" nodeType="withEffect">
                                  <p:stCondLst>
                                    <p:cond delay="0"/>
                                  </p:stCondLst>
                                  <p:childTnLst>
                                    <p:animMotion origin="layout" path="M 3.33333E-6 -3.7037E-6 L 0.39166 0.63727 " pathEditMode="relative" rAng="0" ptsTypes="AA">
                                      <p:cBhvr>
                                        <p:cTn id="20" dur="2000" fill="hold"/>
                                        <p:tgtEl>
                                          <p:spTgt spid="12"/>
                                        </p:tgtEl>
                                        <p:attrNameLst>
                                          <p:attrName>ppt_x</p:attrName>
                                          <p:attrName>ppt_y</p:attrName>
                                        </p:attrNameLst>
                                      </p:cBhvr>
                                      <p:rCtr x="19600" y="31900"/>
                                    </p:animMotion>
                                  </p:childTnLst>
                                </p:cTn>
                              </p:par>
                            </p:childTnLst>
                          </p:cTn>
                        </p:par>
                        <p:par>
                          <p:cTn id="21" fill="hold" nodeType="afterGroup">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8195">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195">
                                            <p:txEl>
                                              <p:pRg st="2" end="2"/>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195">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195">
                                            <p:txEl>
                                              <p:pRg st="6" end="6"/>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195">
                                            <p:txEl>
                                              <p:pRg st="8" end="8"/>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195">
                                            <p:txEl>
                                              <p:pRg st="10" end="1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01">
                                            <p:txEl>
                                              <p:pRg st="1" end="1"/>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201">
                                            <p:txEl>
                                              <p:pRg st="3" end="3"/>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201">
                                            <p:txEl>
                                              <p:pRg st="5" end="5"/>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201">
                                            <p:txEl>
                                              <p:pRg st="7" end="7"/>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201">
                                            <p:txEl>
                                              <p:pRg st="8" end="8"/>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201">
                                            <p:txEl>
                                              <p:pRg st="10" end="10"/>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201">
                                            <p:txEl>
                                              <p:pRg st="12" end="12"/>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8201" grpId="0" build="p"/>
      <p:bldP spid="12" grpId="0"/>
      <p:bldP spid="12" grpId="1"/>
      <p:bldP spid="12" grpId="2"/>
      <p:bldP spid="81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762000"/>
            <a:ext cx="9144000" cy="1143000"/>
          </a:xfrm>
        </p:spPr>
        <p:txBody>
          <a:bodyPr/>
          <a:lstStyle/>
          <a:p>
            <a:pPr eaLnBrk="1" hangingPunct="1"/>
            <a:r>
              <a:rPr lang="en-US" sz="4000" dirty="0" smtClean="0">
                <a:ea typeface="Kozuka Mincho Pr6N H" pitchFamily="18" charset="-128"/>
              </a:rPr>
              <a:t>Making Connections </a:t>
            </a:r>
          </a:p>
        </p:txBody>
      </p:sp>
      <p:sp>
        <p:nvSpPr>
          <p:cNvPr id="70659" name="Rectangle 3"/>
          <p:cNvSpPr>
            <a:spLocks noGrp="1" noChangeArrowheads="1"/>
          </p:cNvSpPr>
          <p:nvPr>
            <p:ph type="body" idx="4294967295"/>
          </p:nvPr>
        </p:nvSpPr>
        <p:spPr>
          <a:xfrm>
            <a:off x="533400" y="1295400"/>
            <a:ext cx="8229600" cy="4495800"/>
          </a:xfrm>
        </p:spPr>
        <p:txBody>
          <a:bodyPr/>
          <a:lstStyle/>
          <a:p>
            <a:pPr eaLnBrk="1" hangingPunct="1"/>
            <a:endParaRPr lang="en-US" dirty="0" smtClean="0"/>
          </a:p>
          <a:p>
            <a:pPr eaLnBrk="1" hangingPunct="1"/>
            <a:r>
              <a:rPr lang="en-US" dirty="0" smtClean="0"/>
              <a:t>Reflect on your thinking. </a:t>
            </a:r>
            <a:endParaRPr lang="en-US" sz="1200" dirty="0" smtClean="0"/>
          </a:p>
          <a:p>
            <a:pPr eaLnBrk="1" hangingPunct="1">
              <a:buFont typeface="Arial" pitchFamily="34" charset="0"/>
              <a:buNone/>
            </a:pPr>
            <a:endParaRPr lang="en-US" sz="900" dirty="0" smtClean="0"/>
          </a:p>
          <a:p>
            <a:pPr eaLnBrk="1" hangingPunct="1"/>
            <a:r>
              <a:rPr lang="en-US" dirty="0" smtClean="0"/>
              <a:t>Did you </a:t>
            </a:r>
            <a:r>
              <a:rPr lang="en-US" b="1" i="1" dirty="0" smtClean="0"/>
              <a:t>make connections </a:t>
            </a:r>
            <a:r>
              <a:rPr lang="en-US" dirty="0" smtClean="0"/>
              <a:t>while reading?</a:t>
            </a:r>
          </a:p>
          <a:p>
            <a:pPr eaLnBrk="1" hangingPunct="1"/>
            <a:endParaRPr lang="en-US" b="1" dirty="0" smtClean="0">
              <a:latin typeface="Comic Sans MS" pitchFamily="66" charset="0"/>
            </a:endParaRPr>
          </a:p>
          <a:p>
            <a:pPr eaLnBrk="1" hangingPunct="1"/>
            <a:endParaRPr lang="en-US" b="1" dirty="0" smtClean="0">
              <a:latin typeface="Comic Sans MS" pitchFamily="66" charset="0"/>
            </a:endParaRPr>
          </a:p>
          <a:p>
            <a:pPr eaLnBrk="1" hangingPunct="1">
              <a:buFont typeface="Arial" pitchFamily="34" charset="0"/>
              <a:buNone/>
            </a:pPr>
            <a:endParaRPr lang="en-US" sz="2000" b="1" dirty="0" smtClean="0">
              <a:latin typeface="Comic Sans MS" pitchFamily="66" charset="0"/>
            </a:endParaRPr>
          </a:p>
          <a:p>
            <a:pPr eaLnBrk="1" hangingPunct="1">
              <a:buFont typeface="Arial" pitchFamily="34" charset="0"/>
              <a:buNone/>
            </a:pPr>
            <a:r>
              <a:rPr lang="en-US" b="1" dirty="0" smtClean="0">
                <a:latin typeface="Comic Sans MS" pitchFamily="66" charset="0"/>
              </a:rPr>
              <a:t>                        </a:t>
            </a:r>
            <a:r>
              <a:rPr lang="en-US" b="1" dirty="0" smtClean="0">
                <a:latin typeface="+mj-lt"/>
              </a:rPr>
              <a:t>Think</a:t>
            </a:r>
          </a:p>
        </p:txBody>
      </p:sp>
      <p:pic>
        <p:nvPicPr>
          <p:cNvPr id="70661" name="Picture 5" descr="j0323763"/>
          <p:cNvPicPr>
            <a:picLocks noGrp="1" noChangeAspect="1" noChangeArrowheads="1" noCrop="1"/>
          </p:cNvPicPr>
          <p:nvPr>
            <p:ph sz="half" idx="4294967295"/>
          </p:nvPr>
        </p:nvPicPr>
        <p:blipFill>
          <a:blip r:embed="rId4" cstate="print">
            <a:extLst>
              <a:ext uri="{28A0092B-C50C-407E-A947-70E740481C1C}">
                <a14:useLocalDpi xmlns:a14="http://schemas.microsoft.com/office/drawing/2010/main" xmlns="" val="0"/>
              </a:ext>
            </a:extLst>
          </a:blip>
          <a:srcRect/>
          <a:stretch>
            <a:fillRect/>
          </a:stretch>
        </p:blipFill>
        <p:spPr>
          <a:xfrm>
            <a:off x="2819400" y="4114800"/>
            <a:ext cx="1338263" cy="1447800"/>
          </a:xfrm>
        </p:spPr>
      </p:pic>
      <p:pic>
        <p:nvPicPr>
          <p:cNvPr id="35845" name="Picture 2" descr="C:\Documents and Settings\ddycha\Local Settings\Temporary Internet Files\Content.IE5\4D2JCLQR\MCj0329930000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367543">
            <a:off x="7050057" y="1073768"/>
            <a:ext cx="104775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310BFD-2E87-4F96-83EE-133429EC218D}" type="slidenum">
              <a:rPr lang="en-US" smtClean="0">
                <a:solidFill>
                  <a:schemeClr val="tx1">
                    <a:lumMod val="50000"/>
                    <a:lumOff val="50000"/>
                  </a:schemeClr>
                </a:solidFill>
              </a:rPr>
              <a:pPr eaLnBrk="1" hangingPunct="1"/>
              <a:t>21</a:t>
            </a:fld>
            <a:endParaRPr lang="en-US" dirty="0" smtClean="0">
              <a:solidFill>
                <a:schemeClr val="tx1">
                  <a:lumMod val="50000"/>
                  <a:lumOff val="50000"/>
                </a:schemeClr>
              </a:solidFill>
            </a:endParaRPr>
          </a:p>
        </p:txBody>
      </p:sp>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xmlns="" val="3153685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0659">
                                            <p:txEl>
                                              <p:pRg st="3" end="3"/>
                                            </p:txEl>
                                          </p:spTgt>
                                        </p:tgtEl>
                                        <p:attrNameLst>
                                          <p:attrName>style.visibility</p:attrName>
                                        </p:attrNameLst>
                                      </p:cBhvr>
                                      <p:to>
                                        <p:strVal val="visible"/>
                                      </p:to>
                                    </p:set>
                                    <p:animEffect transition="in" filter="fade">
                                      <p:cBhvr>
                                        <p:cTn id="11" dur="1000"/>
                                        <p:tgtEl>
                                          <p:spTgt spid="70659">
                                            <p:txEl>
                                              <p:pRg st="3" end="3"/>
                                            </p:txEl>
                                          </p:spTgt>
                                        </p:tgtEl>
                                      </p:cBhvr>
                                    </p:animEffect>
                                  </p:childTnLst>
                                </p:cTn>
                              </p:par>
                            </p:childTnLst>
                          </p:cTn>
                        </p:par>
                        <p:par>
                          <p:cTn id="12" fill="hold" nodeType="afterGroup">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70661"/>
                                        </p:tgtEl>
                                        <p:attrNameLst>
                                          <p:attrName>style.visibility</p:attrName>
                                        </p:attrNameLst>
                                      </p:cBhvr>
                                      <p:to>
                                        <p:strVal val="visible"/>
                                      </p:to>
                                    </p:set>
                                    <p:animEffect transition="in" filter="fade">
                                      <p:cBhvr>
                                        <p:cTn id="15" dur="1000"/>
                                        <p:tgtEl>
                                          <p:spTgt spid="70661"/>
                                        </p:tgtEl>
                                      </p:cBhvr>
                                    </p:animEffect>
                                  </p:childTnLst>
                                </p:cTn>
                              </p:par>
                              <p:par>
                                <p:cTn id="16" presetID="10" presetClass="entr" presetSubtype="0" fill="hold" nodeType="withEffect">
                                  <p:stCondLst>
                                    <p:cond delay="1000"/>
                                  </p:stCondLst>
                                  <p:childTnLst>
                                    <p:set>
                                      <p:cBhvr>
                                        <p:cTn id="17" dur="1" fill="hold">
                                          <p:stCondLst>
                                            <p:cond delay="0"/>
                                          </p:stCondLst>
                                        </p:cTn>
                                        <p:tgtEl>
                                          <p:spTgt spid="70659">
                                            <p:txEl>
                                              <p:pRg st="7" end="7"/>
                                            </p:txEl>
                                          </p:spTgt>
                                        </p:tgtEl>
                                        <p:attrNameLst>
                                          <p:attrName>style.visibility</p:attrName>
                                        </p:attrNameLst>
                                      </p:cBhvr>
                                      <p:to>
                                        <p:strVal val="visible"/>
                                      </p:to>
                                    </p:set>
                                    <p:animEffect transition="in" filter="fade">
                                      <p:cBhvr>
                                        <p:cTn id="18" dur="1000"/>
                                        <p:tgtEl>
                                          <p:spTgt spid="706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43200" y="3810000"/>
            <a:ext cx="12954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447800" y="3810000"/>
            <a:ext cx="1219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981200" y="914400"/>
            <a:ext cx="838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5" name="Rectangle 3"/>
          <p:cNvSpPr>
            <a:spLocks noGrp="1" noChangeArrowheads="1"/>
          </p:cNvSpPr>
          <p:nvPr>
            <p:ph type="body" sz="half" idx="4294967295"/>
          </p:nvPr>
        </p:nvSpPr>
        <p:spPr>
          <a:xfrm>
            <a:off x="381000" y="884237"/>
            <a:ext cx="4267200" cy="5745163"/>
          </a:xfrm>
        </p:spPr>
        <p:txBody>
          <a:bodyPr/>
          <a:lstStyle/>
          <a:p>
            <a:pPr eaLnBrk="1" hangingPunct="1">
              <a:buFont typeface="Arial" pitchFamily="34" charset="0"/>
              <a:buNone/>
            </a:pPr>
            <a:r>
              <a:rPr lang="en-US" sz="2700" dirty="0" smtClean="0"/>
              <a:t>I send you flying in the air,</a:t>
            </a:r>
          </a:p>
          <a:p>
            <a:pPr eaLnBrk="1" hangingPunct="1">
              <a:buFont typeface="Arial" pitchFamily="34" charset="0"/>
              <a:buNone/>
            </a:pPr>
            <a:endParaRPr lang="en-US" sz="2700" dirty="0" smtClean="0"/>
          </a:p>
          <a:p>
            <a:pPr eaLnBrk="1" hangingPunct="1">
              <a:buFont typeface="Arial" pitchFamily="34" charset="0"/>
              <a:buNone/>
            </a:pPr>
            <a:r>
              <a:rPr lang="en-US" sz="2700" dirty="0" smtClean="0"/>
              <a:t>warm wind whistling</a:t>
            </a:r>
          </a:p>
          <a:p>
            <a:pPr eaLnBrk="1" hangingPunct="1"/>
            <a:endParaRPr lang="en-US" sz="2700" dirty="0" smtClean="0"/>
          </a:p>
          <a:p>
            <a:pPr eaLnBrk="1" hangingPunct="1">
              <a:buFont typeface="Arial" pitchFamily="34" charset="0"/>
              <a:buNone/>
            </a:pPr>
            <a:r>
              <a:rPr lang="en-US" sz="2700" dirty="0" smtClean="0"/>
              <a:t>through your hair;</a:t>
            </a:r>
          </a:p>
          <a:p>
            <a:pPr eaLnBrk="1" hangingPunct="1"/>
            <a:endParaRPr lang="en-US" sz="2800" dirty="0" smtClean="0"/>
          </a:p>
          <a:p>
            <a:pPr eaLnBrk="1" hangingPunct="1">
              <a:buFont typeface="Arial" pitchFamily="34" charset="0"/>
              <a:buNone/>
            </a:pPr>
            <a:r>
              <a:rPr lang="en-US" sz="2700" dirty="0" smtClean="0"/>
              <a:t>you’re jumping, jouncing,</a:t>
            </a:r>
          </a:p>
          <a:p>
            <a:pPr eaLnBrk="1" hangingPunct="1">
              <a:buFont typeface="Arial" pitchFamily="34" charset="0"/>
              <a:buNone/>
            </a:pPr>
            <a:endParaRPr lang="en-US" dirty="0" smtClean="0"/>
          </a:p>
          <a:p>
            <a:pPr eaLnBrk="1" hangingPunct="1">
              <a:buFont typeface="Arial" pitchFamily="34" charset="0"/>
              <a:buNone/>
            </a:pPr>
            <a:r>
              <a:rPr lang="en-US" sz="2700" dirty="0" smtClean="0"/>
              <a:t>all around;</a:t>
            </a:r>
          </a:p>
          <a:p>
            <a:pPr eaLnBrk="1" hangingPunct="1">
              <a:buFont typeface="Arial" pitchFamily="34" charset="0"/>
              <a:buNone/>
            </a:pPr>
            <a:endParaRPr lang="en-US" sz="2700" dirty="0" smtClean="0"/>
          </a:p>
          <a:p>
            <a:pPr eaLnBrk="1" hangingPunct="1">
              <a:buFont typeface="Arial" pitchFamily="34" charset="0"/>
              <a:buNone/>
            </a:pPr>
            <a:r>
              <a:rPr lang="en-US" sz="2700" dirty="0" smtClean="0"/>
              <a:t>somersaulting,</a:t>
            </a:r>
          </a:p>
        </p:txBody>
      </p:sp>
      <p:sp>
        <p:nvSpPr>
          <p:cNvPr id="8201" name="Rectangle 9"/>
          <p:cNvSpPr>
            <a:spLocks noGrp="1" noChangeArrowheads="1"/>
          </p:cNvSpPr>
          <p:nvPr>
            <p:ph type="body" sz="half" idx="4294967295"/>
          </p:nvPr>
        </p:nvSpPr>
        <p:spPr>
          <a:xfrm>
            <a:off x="4572000" y="731837"/>
            <a:ext cx="4038600" cy="5745163"/>
          </a:xfrm>
        </p:spPr>
        <p:txBody>
          <a:bodyPr/>
          <a:lstStyle/>
          <a:p>
            <a:pPr eaLnBrk="1" hangingPunct="1">
              <a:buFont typeface="Arial" pitchFamily="34" charset="0"/>
              <a:buNone/>
            </a:pPr>
            <a:endParaRPr lang="en-US" sz="800" smtClean="0">
              <a:latin typeface="Gemelli" pitchFamily="2" charset="0"/>
            </a:endParaRPr>
          </a:p>
          <a:p>
            <a:pPr eaLnBrk="1" hangingPunct="1">
              <a:buFont typeface="Arial" pitchFamily="34" charset="0"/>
              <a:buNone/>
            </a:pPr>
            <a:r>
              <a:rPr lang="en-US" sz="2600" smtClean="0">
                <a:latin typeface="Bradley Hand ITC" pitchFamily="66" charset="0"/>
              </a:rPr>
              <a:t>tossing kids up in the air</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Is it summer? Chinook? </a:t>
            </a:r>
          </a:p>
          <a:p>
            <a:pPr eaLnBrk="1" hangingPunct="1">
              <a:buFont typeface="Arial" pitchFamily="34" charset="0"/>
              <a:buNone/>
            </a:pPr>
            <a:endParaRPr lang="en-US" smtClean="0">
              <a:latin typeface="Bradley Hand ITC" pitchFamily="66" charset="0"/>
            </a:endParaRPr>
          </a:p>
          <a:p>
            <a:pPr eaLnBrk="1" hangingPunct="1">
              <a:buFont typeface="Arial" pitchFamily="34" charset="0"/>
              <a:buNone/>
            </a:pPr>
            <a:r>
              <a:rPr lang="en-US" sz="2600" smtClean="0">
                <a:latin typeface="Bradley Hand ITC" pitchFamily="66" charset="0"/>
              </a:rPr>
              <a:t>it’s outside</a:t>
            </a:r>
          </a:p>
          <a:p>
            <a:pPr eaLnBrk="1" hangingPunct="1">
              <a:buFont typeface="Arial" pitchFamily="34" charset="0"/>
              <a:buNone/>
            </a:pPr>
            <a:endParaRPr lang="en-US" sz="2800" smtClean="0">
              <a:latin typeface="Bradley Hand ITC" pitchFamily="66" charset="0"/>
            </a:endParaRPr>
          </a:p>
          <a:p>
            <a:pPr eaLnBrk="1" hangingPunct="1">
              <a:buFont typeface="Arial" pitchFamily="34" charset="0"/>
              <a:buNone/>
            </a:pPr>
            <a:r>
              <a:rPr lang="en-US" sz="2600" smtClean="0">
                <a:latin typeface="Bradley Hand ITC" pitchFamily="66" charset="0"/>
              </a:rPr>
              <a:t>bouncing… </a:t>
            </a:r>
          </a:p>
          <a:p>
            <a:pPr eaLnBrk="1" hangingPunct="1">
              <a:buFont typeface="Arial" pitchFamily="34" charset="0"/>
              <a:buNone/>
            </a:pPr>
            <a:r>
              <a:rPr lang="en-US" sz="2600" smtClean="0">
                <a:latin typeface="Bradley Hand ITC" pitchFamily="66" charset="0"/>
              </a:rPr>
              <a:t>jump + bounce = jouncing</a:t>
            </a:r>
          </a:p>
          <a:p>
            <a:pPr eaLnBrk="1" hangingPunct="1">
              <a:buFont typeface="Arial" pitchFamily="34" charset="0"/>
              <a:buNone/>
            </a:pPr>
            <a:endParaRPr lang="en-US" sz="800" smtClean="0">
              <a:latin typeface="Bradley Hand ITC" pitchFamily="66" charset="0"/>
            </a:endParaRPr>
          </a:p>
          <a:p>
            <a:pPr eaLnBrk="1" hangingPunct="1">
              <a:buFont typeface="Arial" pitchFamily="34" charset="0"/>
              <a:buNone/>
            </a:pPr>
            <a:r>
              <a:rPr lang="en-US" sz="2600" smtClean="0">
                <a:latin typeface="Bradley Hand ITC" pitchFamily="66" charset="0"/>
              </a:rPr>
              <a:t>everywhere…lots of fun</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gymnastics?</a:t>
            </a:r>
          </a:p>
          <a:p>
            <a:pPr eaLnBrk="1" hangingPunct="1">
              <a:buFont typeface="Arial" pitchFamily="34" charset="0"/>
              <a:buNone/>
            </a:pPr>
            <a:endParaRPr lang="en-US" sz="2400" smtClean="0">
              <a:latin typeface="Gemelli" pitchFamily="2" charset="0"/>
            </a:endParaRPr>
          </a:p>
          <a:p>
            <a:pPr eaLnBrk="1" hangingPunct="1">
              <a:buFont typeface="Arial" pitchFamily="34" charset="0"/>
              <a:buNone/>
            </a:pPr>
            <a:endParaRPr lang="en-US" sz="2700" smtClean="0"/>
          </a:p>
        </p:txBody>
      </p:sp>
      <p:pic>
        <p:nvPicPr>
          <p:cNvPr id="8203" name="Picture 11" descr="MMj02364090000[1]"/>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2819400"/>
            <a:ext cx="738188"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1981200" y="914400"/>
            <a:ext cx="4876800" cy="677863"/>
          </a:xfrm>
          <a:prstGeom prst="rect">
            <a:avLst/>
          </a:prstGeom>
          <a:noFill/>
        </p:spPr>
        <p:txBody>
          <a:bodyPr>
            <a:spAutoFit/>
          </a:bodyPr>
          <a:lstStyle/>
          <a:p>
            <a:pPr>
              <a:defRPr/>
            </a:pPr>
            <a:r>
              <a:rPr lang="en-US" sz="3800" dirty="0">
                <a:latin typeface="+mn-lt"/>
              </a:rPr>
              <a:t>Creating Mental Images</a:t>
            </a:r>
          </a:p>
        </p:txBody>
      </p:sp>
      <p:pic>
        <p:nvPicPr>
          <p:cNvPr id="1026" name="Picture 2" descr="\\Uthsch-nas\devped\Shared_drives\TRF2\D - Elements of Understanding\Graphics\Strategy Icons\CMI_gif_files\CMI.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22789" y="1644218"/>
            <a:ext cx="4600575" cy="441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B51E61-0CE1-48D2-A2F9-A0D292922EAC}" type="slidenum">
              <a:rPr lang="en-US" smtClean="0">
                <a:solidFill>
                  <a:schemeClr val="tx1">
                    <a:lumMod val="50000"/>
                    <a:lumOff val="50000"/>
                  </a:schemeClr>
                </a:solidFill>
              </a:rPr>
              <a:pPr eaLnBrk="1" hangingPunct="1"/>
              <a:t>22</a:t>
            </a:fld>
            <a:endParaRPr lang="en-US" dirty="0" smtClean="0">
              <a:solidFill>
                <a:schemeClr val="tx1">
                  <a:lumMod val="50000"/>
                  <a:lumOff val="50000"/>
                </a:schemeClr>
              </a:solidFill>
            </a:endParaRPr>
          </a:p>
        </p:txBody>
      </p:sp>
      <p:sp>
        <p:nvSpPr>
          <p:cNvPr id="11"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xmlns="" val="1830402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3.33333E-6 -3.7037E-6 L 0.39166 0.63727 " pathEditMode="relative" rAng="0" ptsTypes="AA">
                                      <p:cBhvr>
                                        <p:cTn id="10" dur="2000" fill="hold"/>
                                        <p:tgtEl>
                                          <p:spTgt spid="12"/>
                                        </p:tgtEl>
                                        <p:attrNameLst>
                                          <p:attrName>ppt_x</p:attrName>
                                          <p:attrName>ppt_y</p:attrName>
                                        </p:attrNameLst>
                                      </p:cBhvr>
                                      <p:rCtr x="19600" y="31900"/>
                                    </p:animMotion>
                                  </p:childTnLst>
                                </p:cTn>
                              </p:par>
                              <p:par>
                                <p:cTn id="11" presetID="0" presetClass="path" presetSubtype="0" accel="50000" decel="50000" fill="hold" nodeType="withEffect">
                                  <p:stCondLst>
                                    <p:cond delay="0"/>
                                  </p:stCondLst>
                                  <p:childTnLst>
                                    <p:animMotion origin="layout" path="M -2.5E-6 -1.11111E-6 L 0.40677 0.36736 " pathEditMode="relative" rAng="0" ptsTypes="AA">
                                      <p:cBhvr>
                                        <p:cTn id="12" dur="2000" fill="hold"/>
                                        <p:tgtEl>
                                          <p:spTgt spid="1026"/>
                                        </p:tgtEl>
                                        <p:attrNameLst>
                                          <p:attrName>ppt_x</p:attrName>
                                          <p:attrName>ppt_y</p:attrName>
                                        </p:attrNameLst>
                                      </p:cBhvr>
                                      <p:rCtr x="20300" y="18400"/>
                                    </p:animMotion>
                                  </p:childTnLst>
                                </p:cTn>
                              </p:par>
                              <p:par>
                                <p:cTn id="13" presetID="6" presetClass="emph" presetSubtype="0" fill="hold" grpId="2" nodeType="withEffect">
                                  <p:stCondLst>
                                    <p:cond delay="0"/>
                                  </p:stCondLst>
                                  <p:childTnLst>
                                    <p:animScale>
                                      <p:cBhvr>
                                        <p:cTn id="14" dur="2000" fill="hold"/>
                                        <p:tgtEl>
                                          <p:spTgt spid="12"/>
                                        </p:tgtEl>
                                      </p:cBhvr>
                                      <p:by x="50000" y="50000"/>
                                    </p:animScale>
                                  </p:childTnLst>
                                </p:cTn>
                              </p:par>
                              <p:par>
                                <p:cTn id="15" presetID="6" presetClass="emph" presetSubtype="0" fill="hold" nodeType="withEffect">
                                  <p:stCondLst>
                                    <p:cond delay="0"/>
                                  </p:stCondLst>
                                  <p:childTnLst>
                                    <p:animScale>
                                      <p:cBhvr>
                                        <p:cTn id="16" dur="2000" fill="hold"/>
                                        <p:tgtEl>
                                          <p:spTgt spid="1026"/>
                                        </p:tgtEl>
                                      </p:cBhvr>
                                      <p:by x="25000" y="25000"/>
                                    </p:animScale>
                                  </p:childTnLst>
                                </p:cTn>
                              </p:par>
                            </p:childTnLst>
                          </p:cTn>
                        </p:par>
                        <p:par>
                          <p:cTn id="17" fill="hold" nodeType="afterGroup">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8195">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195">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195">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195">
                                            <p:txEl>
                                              <p:pRg st="8" end="8"/>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195">
                                            <p:txEl>
                                              <p:pRg st="10" end="10"/>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201">
                                            <p:txEl>
                                              <p:pRg st="1" end="1"/>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201">
                                            <p:txEl>
                                              <p:pRg st="3" end="3"/>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01">
                                            <p:txEl>
                                              <p:pRg st="5" end="5"/>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201">
                                            <p:txEl>
                                              <p:pRg st="7" end="7"/>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201">
                                            <p:txEl>
                                              <p:pRg st="8" end="8"/>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201">
                                            <p:txEl>
                                              <p:pRg st="10" end="10"/>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201">
                                            <p:txEl>
                                              <p:pRg st="12" end="12"/>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8195" grpId="0" build="p"/>
      <p:bldP spid="8201" grpId="0" build="p"/>
      <p:bldP spid="12" grpId="0"/>
      <p:bldP spid="12" grpId="1"/>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838200"/>
            <a:ext cx="9144000" cy="1143000"/>
          </a:xfrm>
        </p:spPr>
        <p:txBody>
          <a:bodyPr/>
          <a:lstStyle/>
          <a:p>
            <a:pPr eaLnBrk="1" hangingPunct="1"/>
            <a:r>
              <a:rPr lang="en-US" sz="4000" dirty="0" smtClean="0"/>
              <a:t>Creating Mental Images</a:t>
            </a:r>
          </a:p>
        </p:txBody>
      </p:sp>
      <p:sp>
        <p:nvSpPr>
          <p:cNvPr id="70659" name="Rectangle 3"/>
          <p:cNvSpPr>
            <a:spLocks noGrp="1" noChangeArrowheads="1"/>
          </p:cNvSpPr>
          <p:nvPr>
            <p:ph type="body" idx="4294967295"/>
          </p:nvPr>
        </p:nvSpPr>
        <p:spPr>
          <a:xfrm>
            <a:off x="533400" y="1295400"/>
            <a:ext cx="8229600" cy="4495800"/>
          </a:xfrm>
        </p:spPr>
        <p:txBody>
          <a:bodyPr/>
          <a:lstStyle/>
          <a:p>
            <a:pPr eaLnBrk="1" hangingPunct="1"/>
            <a:endParaRPr lang="en-US" dirty="0" smtClean="0"/>
          </a:p>
          <a:p>
            <a:pPr eaLnBrk="1" hangingPunct="1"/>
            <a:r>
              <a:rPr lang="en-US" dirty="0" smtClean="0"/>
              <a:t>Reflect on your thinking. </a:t>
            </a:r>
            <a:endParaRPr lang="en-US" sz="1200" dirty="0" smtClean="0"/>
          </a:p>
          <a:p>
            <a:pPr eaLnBrk="1" hangingPunct="1">
              <a:buFont typeface="Arial" pitchFamily="34" charset="0"/>
              <a:buNone/>
            </a:pPr>
            <a:endParaRPr lang="en-US" sz="900" dirty="0" smtClean="0"/>
          </a:p>
          <a:p>
            <a:pPr eaLnBrk="1" hangingPunct="1"/>
            <a:r>
              <a:rPr lang="en-US" dirty="0" smtClean="0"/>
              <a:t>Did you </a:t>
            </a:r>
            <a:r>
              <a:rPr lang="en-US" b="1" i="1" dirty="0" smtClean="0"/>
              <a:t>create mental images </a:t>
            </a:r>
            <a:r>
              <a:rPr lang="en-US" dirty="0" smtClean="0"/>
              <a:t>while reading?</a:t>
            </a:r>
          </a:p>
          <a:p>
            <a:pPr eaLnBrk="1" hangingPunct="1"/>
            <a:endParaRPr lang="en-US" b="1" dirty="0" smtClean="0">
              <a:latin typeface="Comic Sans MS" pitchFamily="66" charset="0"/>
            </a:endParaRPr>
          </a:p>
          <a:p>
            <a:pPr eaLnBrk="1" hangingPunct="1"/>
            <a:endParaRPr lang="en-US" b="1" dirty="0" smtClean="0">
              <a:latin typeface="Comic Sans MS" pitchFamily="66" charset="0"/>
            </a:endParaRPr>
          </a:p>
          <a:p>
            <a:pPr eaLnBrk="1" hangingPunct="1">
              <a:buFont typeface="Arial" pitchFamily="34" charset="0"/>
              <a:buNone/>
            </a:pPr>
            <a:endParaRPr lang="en-US" sz="2000" b="1" dirty="0" smtClean="0">
              <a:latin typeface="Comic Sans MS" pitchFamily="66" charset="0"/>
            </a:endParaRPr>
          </a:p>
          <a:p>
            <a:pPr eaLnBrk="1" hangingPunct="1">
              <a:buFont typeface="Arial" pitchFamily="34" charset="0"/>
              <a:buNone/>
            </a:pPr>
            <a:r>
              <a:rPr lang="en-US" b="1" dirty="0" smtClean="0">
                <a:latin typeface="Comic Sans MS" pitchFamily="66" charset="0"/>
              </a:rPr>
              <a:t>                        </a:t>
            </a:r>
            <a:r>
              <a:rPr lang="en-US" b="1" dirty="0" smtClean="0">
                <a:latin typeface="+mj-lt"/>
              </a:rPr>
              <a:t>Think</a:t>
            </a:r>
          </a:p>
        </p:txBody>
      </p:sp>
      <p:pic>
        <p:nvPicPr>
          <p:cNvPr id="70661" name="Picture 5" descr="j0323763"/>
          <p:cNvPicPr>
            <a:picLocks noGrp="1" noChangeAspect="1" noChangeArrowheads="1" noCrop="1"/>
          </p:cNvPicPr>
          <p:nvPr>
            <p:ph sz="half" idx="4294967295"/>
          </p:nvPr>
        </p:nvPicPr>
        <p:blipFill>
          <a:blip r:embed="rId4" cstate="print">
            <a:extLst>
              <a:ext uri="{28A0092B-C50C-407E-A947-70E740481C1C}">
                <a14:useLocalDpi xmlns:a14="http://schemas.microsoft.com/office/drawing/2010/main" xmlns="" val="0"/>
              </a:ext>
            </a:extLst>
          </a:blip>
          <a:srcRect/>
          <a:stretch>
            <a:fillRect/>
          </a:stretch>
        </p:blipFill>
        <p:spPr>
          <a:xfrm>
            <a:off x="2819400" y="4114800"/>
            <a:ext cx="1338263" cy="1447800"/>
          </a:xfrm>
        </p:spPr>
      </p:pic>
      <p:pic>
        <p:nvPicPr>
          <p:cNvPr id="37893" name="Picture 2" descr="\\Uthsch-nas\devped\Shared_drives\TRF2\D - Elements of Understanding\Graphics\Strategy Icons\CMI_gif_files\CMI.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09164" y="914400"/>
            <a:ext cx="95408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91AD11-ADFE-4D66-8EE7-E698A4685B81}" type="slidenum">
              <a:rPr lang="en-US" smtClean="0">
                <a:solidFill>
                  <a:schemeClr val="tx1">
                    <a:lumMod val="50000"/>
                    <a:lumOff val="50000"/>
                  </a:schemeClr>
                </a:solidFill>
              </a:rPr>
              <a:pPr eaLnBrk="1" hangingPunct="1"/>
              <a:t>23</a:t>
            </a:fld>
            <a:endParaRPr lang="en-US" dirty="0" smtClean="0">
              <a:solidFill>
                <a:schemeClr val="tx1">
                  <a:lumMod val="50000"/>
                  <a:lumOff val="50000"/>
                </a:schemeClr>
              </a:solidFill>
            </a:endParaRPr>
          </a:p>
        </p:txBody>
      </p:sp>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xmlns="" val="338998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0659">
                                            <p:txEl>
                                              <p:pRg st="3" end="3"/>
                                            </p:txEl>
                                          </p:spTgt>
                                        </p:tgtEl>
                                        <p:attrNameLst>
                                          <p:attrName>style.visibility</p:attrName>
                                        </p:attrNameLst>
                                      </p:cBhvr>
                                      <p:to>
                                        <p:strVal val="visible"/>
                                      </p:to>
                                    </p:set>
                                    <p:animEffect transition="in" filter="fade">
                                      <p:cBhvr>
                                        <p:cTn id="11" dur="1000"/>
                                        <p:tgtEl>
                                          <p:spTgt spid="70659">
                                            <p:txEl>
                                              <p:pRg st="3" end="3"/>
                                            </p:txEl>
                                          </p:spTgt>
                                        </p:tgtEl>
                                      </p:cBhvr>
                                    </p:animEffect>
                                  </p:childTnLst>
                                </p:cTn>
                              </p:par>
                            </p:childTnLst>
                          </p:cTn>
                        </p:par>
                        <p:par>
                          <p:cTn id="12" fill="hold" nodeType="afterGroup">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70661"/>
                                        </p:tgtEl>
                                        <p:attrNameLst>
                                          <p:attrName>style.visibility</p:attrName>
                                        </p:attrNameLst>
                                      </p:cBhvr>
                                      <p:to>
                                        <p:strVal val="visible"/>
                                      </p:to>
                                    </p:set>
                                    <p:animEffect transition="in" filter="fade">
                                      <p:cBhvr>
                                        <p:cTn id="15" dur="1000"/>
                                        <p:tgtEl>
                                          <p:spTgt spid="70661"/>
                                        </p:tgtEl>
                                      </p:cBhvr>
                                    </p:animEffect>
                                  </p:childTnLst>
                                </p:cTn>
                              </p:par>
                              <p:par>
                                <p:cTn id="16" presetID="10" presetClass="entr" presetSubtype="0" fill="hold" nodeType="withEffect">
                                  <p:stCondLst>
                                    <p:cond delay="1000"/>
                                  </p:stCondLst>
                                  <p:childTnLst>
                                    <p:set>
                                      <p:cBhvr>
                                        <p:cTn id="17" dur="1" fill="hold">
                                          <p:stCondLst>
                                            <p:cond delay="0"/>
                                          </p:stCondLst>
                                        </p:cTn>
                                        <p:tgtEl>
                                          <p:spTgt spid="70659">
                                            <p:txEl>
                                              <p:pRg st="7" end="7"/>
                                            </p:txEl>
                                          </p:spTgt>
                                        </p:tgtEl>
                                        <p:attrNameLst>
                                          <p:attrName>style.visibility</p:attrName>
                                        </p:attrNameLst>
                                      </p:cBhvr>
                                      <p:to>
                                        <p:strVal val="visible"/>
                                      </p:to>
                                    </p:set>
                                    <p:animEffect transition="in" filter="fade">
                                      <p:cBhvr>
                                        <p:cTn id="18" dur="1000"/>
                                        <p:tgtEl>
                                          <p:spTgt spid="706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43200" y="3810000"/>
            <a:ext cx="12954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447800" y="3810000"/>
            <a:ext cx="1219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905000" y="914400"/>
            <a:ext cx="838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1" name="Rectangle 9"/>
          <p:cNvSpPr>
            <a:spLocks noGrp="1" noChangeArrowheads="1"/>
          </p:cNvSpPr>
          <p:nvPr>
            <p:ph type="body" sz="half" idx="4294967295"/>
          </p:nvPr>
        </p:nvSpPr>
        <p:spPr>
          <a:xfrm>
            <a:off x="4572000" y="731837"/>
            <a:ext cx="4038600" cy="5745163"/>
          </a:xfrm>
        </p:spPr>
        <p:txBody>
          <a:bodyPr/>
          <a:lstStyle/>
          <a:p>
            <a:pPr eaLnBrk="1" hangingPunct="1">
              <a:buFont typeface="Arial" pitchFamily="34" charset="0"/>
              <a:buNone/>
            </a:pPr>
            <a:endParaRPr lang="en-US" sz="800" smtClean="0">
              <a:latin typeface="Gemelli" pitchFamily="2" charset="0"/>
            </a:endParaRPr>
          </a:p>
          <a:p>
            <a:pPr eaLnBrk="1" hangingPunct="1">
              <a:buFont typeface="Arial" pitchFamily="34" charset="0"/>
              <a:buNone/>
            </a:pPr>
            <a:r>
              <a:rPr lang="en-US" sz="2600" smtClean="0">
                <a:latin typeface="Bradley Hand ITC" pitchFamily="66" charset="0"/>
              </a:rPr>
              <a:t>tossing kids up in the air</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Is it summer? Chinook? </a:t>
            </a:r>
          </a:p>
          <a:p>
            <a:pPr eaLnBrk="1" hangingPunct="1">
              <a:buFont typeface="Arial" pitchFamily="34" charset="0"/>
              <a:buNone/>
            </a:pPr>
            <a:endParaRPr lang="en-US" smtClean="0">
              <a:latin typeface="Bradley Hand ITC" pitchFamily="66" charset="0"/>
            </a:endParaRPr>
          </a:p>
          <a:p>
            <a:pPr eaLnBrk="1" hangingPunct="1">
              <a:buFont typeface="Arial" pitchFamily="34" charset="0"/>
              <a:buNone/>
            </a:pPr>
            <a:r>
              <a:rPr lang="en-US" sz="2600" smtClean="0">
                <a:latin typeface="Bradley Hand ITC" pitchFamily="66" charset="0"/>
              </a:rPr>
              <a:t>it’s outside</a:t>
            </a:r>
          </a:p>
          <a:p>
            <a:pPr eaLnBrk="1" hangingPunct="1">
              <a:buFont typeface="Arial" pitchFamily="34" charset="0"/>
              <a:buNone/>
            </a:pPr>
            <a:endParaRPr lang="en-US" sz="2800" smtClean="0">
              <a:latin typeface="Bradley Hand ITC" pitchFamily="66" charset="0"/>
            </a:endParaRPr>
          </a:p>
          <a:p>
            <a:pPr eaLnBrk="1" hangingPunct="1">
              <a:buFont typeface="Arial" pitchFamily="34" charset="0"/>
              <a:buNone/>
            </a:pPr>
            <a:r>
              <a:rPr lang="en-US" sz="2600" smtClean="0">
                <a:latin typeface="Bradley Hand ITC" pitchFamily="66" charset="0"/>
              </a:rPr>
              <a:t>bouncing… </a:t>
            </a:r>
          </a:p>
          <a:p>
            <a:pPr eaLnBrk="1" hangingPunct="1">
              <a:buFont typeface="Arial" pitchFamily="34" charset="0"/>
              <a:buNone/>
            </a:pPr>
            <a:r>
              <a:rPr lang="en-US" sz="2600" smtClean="0">
                <a:latin typeface="Bradley Hand ITC" pitchFamily="66" charset="0"/>
              </a:rPr>
              <a:t>jump + bounce = jouncing</a:t>
            </a:r>
          </a:p>
          <a:p>
            <a:pPr eaLnBrk="1" hangingPunct="1">
              <a:buFont typeface="Arial" pitchFamily="34" charset="0"/>
              <a:buNone/>
            </a:pPr>
            <a:endParaRPr lang="en-US" sz="800" smtClean="0">
              <a:latin typeface="Bradley Hand ITC" pitchFamily="66" charset="0"/>
            </a:endParaRPr>
          </a:p>
          <a:p>
            <a:pPr eaLnBrk="1" hangingPunct="1">
              <a:buFont typeface="Arial" pitchFamily="34" charset="0"/>
              <a:buNone/>
            </a:pPr>
            <a:r>
              <a:rPr lang="en-US" sz="2600" smtClean="0">
                <a:latin typeface="Bradley Hand ITC" pitchFamily="66" charset="0"/>
              </a:rPr>
              <a:t>everywhere…lots of fun</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gymnastics?</a:t>
            </a:r>
          </a:p>
          <a:p>
            <a:pPr eaLnBrk="1" hangingPunct="1">
              <a:buFont typeface="Arial" pitchFamily="34" charset="0"/>
              <a:buNone/>
            </a:pPr>
            <a:endParaRPr lang="en-US" sz="2400" smtClean="0">
              <a:latin typeface="Gemelli" pitchFamily="2" charset="0"/>
            </a:endParaRPr>
          </a:p>
          <a:p>
            <a:pPr eaLnBrk="1" hangingPunct="1">
              <a:buFont typeface="Arial" pitchFamily="34" charset="0"/>
              <a:buNone/>
            </a:pPr>
            <a:endParaRPr lang="en-US" sz="2700" smtClean="0"/>
          </a:p>
        </p:txBody>
      </p:sp>
      <p:pic>
        <p:nvPicPr>
          <p:cNvPr id="8203" name="Picture 11" descr="MMj02364090000[1]"/>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2560637"/>
            <a:ext cx="738188"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2590800" y="838200"/>
            <a:ext cx="4114800" cy="1262063"/>
          </a:xfrm>
          <a:prstGeom prst="rect">
            <a:avLst/>
          </a:prstGeom>
          <a:noFill/>
        </p:spPr>
        <p:txBody>
          <a:bodyPr>
            <a:spAutoFit/>
          </a:bodyPr>
          <a:lstStyle/>
          <a:p>
            <a:pPr algn="ctr">
              <a:defRPr/>
            </a:pPr>
            <a:r>
              <a:rPr lang="en-US" sz="3800" dirty="0">
                <a:latin typeface="+mn-lt"/>
              </a:rPr>
              <a:t>Asking &amp; Answering  Questions</a:t>
            </a:r>
          </a:p>
        </p:txBody>
      </p:sp>
      <p:pic>
        <p:nvPicPr>
          <p:cNvPr id="11" name="Picture 2" descr="MCj03841720000[1]"/>
          <p:cNvPicPr>
            <a:picLocks noChangeAspect="1" noChangeArrowheads="1"/>
          </p:cNvPicPr>
          <p:nvPr/>
        </p:nvPicPr>
        <p:blipFill>
          <a:blip r:embed="rId5" cstate="print">
            <a:grayscl/>
            <a:extLst>
              <a:ext uri="{28A0092B-C50C-407E-A947-70E740481C1C}">
                <a14:useLocalDpi xmlns:a14="http://schemas.microsoft.com/office/drawing/2010/main" xmlns="" val="0"/>
              </a:ext>
            </a:extLst>
          </a:blip>
          <a:srcRect/>
          <a:stretch>
            <a:fillRect/>
          </a:stretch>
        </p:blipFill>
        <p:spPr bwMode="auto">
          <a:xfrm>
            <a:off x="2819400" y="2354262"/>
            <a:ext cx="3352800" cy="397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B9FF81-CB40-42FA-807B-DEA7ADE01C14}" type="slidenum">
              <a:rPr lang="en-US" smtClean="0">
                <a:solidFill>
                  <a:schemeClr val="tx1">
                    <a:lumMod val="50000"/>
                    <a:lumOff val="50000"/>
                  </a:schemeClr>
                </a:solidFill>
              </a:rPr>
              <a:pPr eaLnBrk="1" hangingPunct="1"/>
              <a:t>24</a:t>
            </a:fld>
            <a:endParaRPr lang="en-US" dirty="0" smtClean="0">
              <a:solidFill>
                <a:schemeClr val="tx1">
                  <a:lumMod val="50000"/>
                  <a:lumOff val="50000"/>
                </a:schemeClr>
              </a:solidFill>
            </a:endParaRPr>
          </a:p>
        </p:txBody>
      </p:sp>
      <p:sp>
        <p:nvSpPr>
          <p:cNvPr id="8195" name="Rectangle 3"/>
          <p:cNvSpPr>
            <a:spLocks noGrp="1" noChangeArrowheads="1"/>
          </p:cNvSpPr>
          <p:nvPr>
            <p:ph type="body" sz="half" idx="4294967295"/>
          </p:nvPr>
        </p:nvSpPr>
        <p:spPr>
          <a:xfrm>
            <a:off x="381000" y="884237"/>
            <a:ext cx="4267200" cy="5745163"/>
          </a:xfrm>
        </p:spPr>
        <p:txBody>
          <a:bodyPr/>
          <a:lstStyle/>
          <a:p>
            <a:pPr eaLnBrk="1" hangingPunct="1">
              <a:buFont typeface="Arial" pitchFamily="34" charset="0"/>
              <a:buNone/>
            </a:pPr>
            <a:r>
              <a:rPr lang="en-US" sz="2700" dirty="0" smtClean="0"/>
              <a:t>I send you flying in the air,</a:t>
            </a:r>
          </a:p>
          <a:p>
            <a:pPr eaLnBrk="1" hangingPunct="1">
              <a:buFont typeface="Arial" pitchFamily="34" charset="0"/>
              <a:buNone/>
            </a:pPr>
            <a:endParaRPr lang="en-US" sz="2700" dirty="0" smtClean="0"/>
          </a:p>
          <a:p>
            <a:pPr eaLnBrk="1" hangingPunct="1">
              <a:buFont typeface="Arial" pitchFamily="34" charset="0"/>
              <a:buNone/>
            </a:pPr>
            <a:r>
              <a:rPr lang="en-US" sz="2700" dirty="0" smtClean="0"/>
              <a:t>warm wind whistling</a:t>
            </a:r>
          </a:p>
          <a:p>
            <a:pPr eaLnBrk="1" hangingPunct="1"/>
            <a:endParaRPr lang="en-US" sz="2700" dirty="0" smtClean="0"/>
          </a:p>
          <a:p>
            <a:pPr eaLnBrk="1" hangingPunct="1">
              <a:buFont typeface="Arial" pitchFamily="34" charset="0"/>
              <a:buNone/>
            </a:pPr>
            <a:r>
              <a:rPr lang="en-US" sz="2700" dirty="0" smtClean="0"/>
              <a:t>through your hair;</a:t>
            </a:r>
          </a:p>
          <a:p>
            <a:pPr eaLnBrk="1" hangingPunct="1"/>
            <a:endParaRPr lang="en-US" sz="2800" dirty="0" smtClean="0"/>
          </a:p>
          <a:p>
            <a:pPr eaLnBrk="1" hangingPunct="1">
              <a:buFont typeface="Arial" pitchFamily="34" charset="0"/>
              <a:buNone/>
            </a:pPr>
            <a:r>
              <a:rPr lang="en-US" sz="2700" dirty="0" smtClean="0"/>
              <a:t>you’re jumping, jouncing,</a:t>
            </a:r>
          </a:p>
          <a:p>
            <a:pPr eaLnBrk="1" hangingPunct="1">
              <a:buFont typeface="Arial" pitchFamily="34" charset="0"/>
              <a:buNone/>
            </a:pPr>
            <a:endParaRPr lang="en-US" dirty="0" smtClean="0"/>
          </a:p>
          <a:p>
            <a:pPr eaLnBrk="1" hangingPunct="1">
              <a:buFont typeface="Arial" pitchFamily="34" charset="0"/>
              <a:buNone/>
            </a:pPr>
            <a:r>
              <a:rPr lang="en-US" sz="2700" dirty="0" smtClean="0"/>
              <a:t>all around;</a:t>
            </a:r>
          </a:p>
          <a:p>
            <a:pPr eaLnBrk="1" hangingPunct="1">
              <a:buFont typeface="Arial" pitchFamily="34" charset="0"/>
              <a:buNone/>
            </a:pPr>
            <a:endParaRPr lang="en-US" sz="2700" dirty="0" smtClean="0"/>
          </a:p>
          <a:p>
            <a:pPr eaLnBrk="1" hangingPunct="1">
              <a:buFont typeface="Arial" pitchFamily="34" charset="0"/>
              <a:buNone/>
            </a:pPr>
            <a:r>
              <a:rPr lang="en-US" sz="2700" dirty="0" smtClean="0"/>
              <a:t>somersaulting,</a:t>
            </a:r>
          </a:p>
        </p:txBody>
      </p:sp>
      <p:sp>
        <p:nvSpPr>
          <p:cNvPr id="13"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xmlns="" val="2043596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1" nodeType="clickEffect">
                                  <p:stCondLst>
                                    <p:cond delay="0"/>
                                  </p:stCondLst>
                                  <p:childTnLst>
                                    <p:animMotion origin="layout" path="M -0.02917 -0.01597 L 0.3625 0.6213 " pathEditMode="relative" rAng="0" ptsTypes="AA">
                                      <p:cBhvr>
                                        <p:cTn id="12" dur="2000" fill="hold"/>
                                        <p:tgtEl>
                                          <p:spTgt spid="12"/>
                                        </p:tgtEl>
                                        <p:attrNameLst>
                                          <p:attrName>ppt_x</p:attrName>
                                          <p:attrName>ppt_y</p:attrName>
                                        </p:attrNameLst>
                                      </p:cBhvr>
                                      <p:rCtr x="19600" y="31900"/>
                                    </p:animMotion>
                                  </p:childTnLst>
                                </p:cTn>
                              </p:par>
                              <p:par>
                                <p:cTn id="13" presetID="49" presetClass="path" presetSubtype="0" accel="50000" decel="50000" fill="hold" nodeType="withEffect">
                                  <p:stCondLst>
                                    <p:cond delay="0"/>
                                  </p:stCondLst>
                                  <p:childTnLst>
                                    <p:animMotion origin="layout" path="M -0.11042 -0.02176 L 0.4 0.31296 " pathEditMode="relative" rAng="0" ptsTypes="AA">
                                      <p:cBhvr>
                                        <p:cTn id="14" dur="2000" fill="hold"/>
                                        <p:tgtEl>
                                          <p:spTgt spid="11"/>
                                        </p:tgtEl>
                                        <p:attrNameLst>
                                          <p:attrName>ppt_x</p:attrName>
                                          <p:attrName>ppt_y</p:attrName>
                                        </p:attrNameLst>
                                      </p:cBhvr>
                                      <p:rCtr x="25500" y="16700"/>
                                    </p:animMotion>
                                  </p:childTnLst>
                                </p:cTn>
                              </p:par>
                              <p:par>
                                <p:cTn id="15" presetID="6" presetClass="emph" presetSubtype="0" fill="hold" grpId="2" nodeType="withEffect">
                                  <p:stCondLst>
                                    <p:cond delay="0"/>
                                  </p:stCondLst>
                                  <p:childTnLst>
                                    <p:animScale>
                                      <p:cBhvr>
                                        <p:cTn id="16" dur="2000" fill="hold"/>
                                        <p:tgtEl>
                                          <p:spTgt spid="12"/>
                                        </p:tgtEl>
                                      </p:cBhvr>
                                      <p:by x="50000" y="50000"/>
                                    </p:animScale>
                                  </p:childTnLst>
                                </p:cTn>
                              </p:par>
                              <p:par>
                                <p:cTn id="17" presetID="6" presetClass="emph" presetSubtype="0" fill="hold" nodeType="withEffect">
                                  <p:stCondLst>
                                    <p:cond delay="0"/>
                                  </p:stCondLst>
                                  <p:childTnLst>
                                    <p:animScale>
                                      <p:cBhvr>
                                        <p:cTn id="18" dur="2000" fill="hold"/>
                                        <p:tgtEl>
                                          <p:spTgt spid="11"/>
                                        </p:tgtEl>
                                      </p:cBhvr>
                                      <p:by x="20000" y="20000"/>
                                    </p:animScale>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8195">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195">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195">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195">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195">
                                            <p:txEl>
                                              <p:pRg st="10" end="1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201">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01">
                                            <p:txEl>
                                              <p:pRg st="3" end="3"/>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201">
                                            <p:txEl>
                                              <p:pRg st="5" end="5"/>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201">
                                            <p:txEl>
                                              <p:pRg st="7" end="7"/>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201">
                                            <p:txEl>
                                              <p:pRg st="8" end="8"/>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201">
                                            <p:txEl>
                                              <p:pRg st="10" end="10"/>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201">
                                            <p:txEl>
                                              <p:pRg st="12" end="12"/>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8201" grpId="0" build="p"/>
      <p:bldP spid="12" grpId="0"/>
      <p:bldP spid="12" grpId="1"/>
      <p:bldP spid="12" grpId="2"/>
      <p:bldP spid="81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762000"/>
            <a:ext cx="9144000" cy="1143000"/>
          </a:xfrm>
        </p:spPr>
        <p:txBody>
          <a:bodyPr/>
          <a:lstStyle/>
          <a:p>
            <a:pPr eaLnBrk="1" hangingPunct="1"/>
            <a:r>
              <a:rPr lang="en-US" dirty="0" smtClean="0"/>
              <a:t>Asking &amp; Answering Questions</a:t>
            </a:r>
          </a:p>
        </p:txBody>
      </p:sp>
      <p:sp>
        <p:nvSpPr>
          <p:cNvPr id="70659" name="Rectangle 3"/>
          <p:cNvSpPr>
            <a:spLocks noGrp="1" noChangeArrowheads="1"/>
          </p:cNvSpPr>
          <p:nvPr>
            <p:ph type="body" idx="4294967295"/>
          </p:nvPr>
        </p:nvSpPr>
        <p:spPr>
          <a:xfrm>
            <a:off x="533400" y="1295400"/>
            <a:ext cx="8229600" cy="4495800"/>
          </a:xfrm>
        </p:spPr>
        <p:txBody>
          <a:bodyPr>
            <a:normAutofit lnSpcReduction="10000"/>
          </a:bodyPr>
          <a:lstStyle/>
          <a:p>
            <a:pPr eaLnBrk="1" hangingPunct="1"/>
            <a:endParaRPr lang="en-US" dirty="0" smtClean="0"/>
          </a:p>
          <a:p>
            <a:pPr eaLnBrk="1" hangingPunct="1"/>
            <a:r>
              <a:rPr lang="en-US" dirty="0" smtClean="0"/>
              <a:t>Reflect on your thinking. </a:t>
            </a:r>
            <a:endParaRPr lang="en-US" sz="1200" dirty="0" smtClean="0"/>
          </a:p>
          <a:p>
            <a:pPr eaLnBrk="1" hangingPunct="1">
              <a:buFont typeface="Arial" pitchFamily="34" charset="0"/>
              <a:buNone/>
            </a:pPr>
            <a:endParaRPr lang="en-US" sz="900" dirty="0" smtClean="0"/>
          </a:p>
          <a:p>
            <a:pPr eaLnBrk="1" hangingPunct="1"/>
            <a:r>
              <a:rPr lang="en-US" dirty="0" smtClean="0"/>
              <a:t>Did you </a:t>
            </a:r>
            <a:r>
              <a:rPr lang="en-US" b="1" i="1" dirty="0" smtClean="0"/>
              <a:t>ask and answer questions </a:t>
            </a:r>
            <a:r>
              <a:rPr lang="en-US" dirty="0" smtClean="0"/>
              <a:t>while reading?</a:t>
            </a:r>
          </a:p>
          <a:p>
            <a:pPr eaLnBrk="1" hangingPunct="1"/>
            <a:endParaRPr lang="en-US" b="1" dirty="0" smtClean="0">
              <a:latin typeface="Comic Sans MS" pitchFamily="66" charset="0"/>
            </a:endParaRPr>
          </a:p>
          <a:p>
            <a:pPr eaLnBrk="1" hangingPunct="1"/>
            <a:endParaRPr lang="en-US" b="1" dirty="0" smtClean="0">
              <a:latin typeface="Comic Sans MS" pitchFamily="66" charset="0"/>
            </a:endParaRPr>
          </a:p>
          <a:p>
            <a:pPr eaLnBrk="1" hangingPunct="1">
              <a:buFont typeface="Arial" pitchFamily="34" charset="0"/>
              <a:buNone/>
            </a:pPr>
            <a:endParaRPr lang="en-US" sz="2000" b="1" dirty="0" smtClean="0">
              <a:latin typeface="Comic Sans MS" pitchFamily="66" charset="0"/>
            </a:endParaRPr>
          </a:p>
          <a:p>
            <a:pPr eaLnBrk="1" hangingPunct="1">
              <a:buFont typeface="Arial" pitchFamily="34" charset="0"/>
              <a:buNone/>
            </a:pPr>
            <a:r>
              <a:rPr lang="en-US" b="1" dirty="0" smtClean="0">
                <a:latin typeface="Comic Sans MS" pitchFamily="66" charset="0"/>
              </a:rPr>
              <a:t>                        </a:t>
            </a:r>
            <a:r>
              <a:rPr lang="en-US" b="1" dirty="0" smtClean="0">
                <a:latin typeface="+mj-lt"/>
              </a:rPr>
              <a:t>Think</a:t>
            </a:r>
          </a:p>
        </p:txBody>
      </p:sp>
      <p:pic>
        <p:nvPicPr>
          <p:cNvPr id="70661" name="Picture 5" descr="j0323763"/>
          <p:cNvPicPr>
            <a:picLocks noGrp="1" noChangeAspect="1" noChangeArrowheads="1" noCrop="1"/>
          </p:cNvPicPr>
          <p:nvPr>
            <p:ph sz="half" idx="4294967295"/>
          </p:nvPr>
        </p:nvPicPr>
        <p:blipFill>
          <a:blip r:embed="rId4" cstate="print">
            <a:extLst>
              <a:ext uri="{28A0092B-C50C-407E-A947-70E740481C1C}">
                <a14:useLocalDpi xmlns:a14="http://schemas.microsoft.com/office/drawing/2010/main" xmlns="" val="0"/>
              </a:ext>
            </a:extLst>
          </a:blip>
          <a:srcRect/>
          <a:stretch>
            <a:fillRect/>
          </a:stretch>
        </p:blipFill>
        <p:spPr>
          <a:xfrm>
            <a:off x="3276600" y="4419600"/>
            <a:ext cx="1338263" cy="1447800"/>
          </a:xfrm>
        </p:spPr>
      </p:pic>
      <p:pic>
        <p:nvPicPr>
          <p:cNvPr id="39941" name="Picture 2" descr="MCj03841720000[1]"/>
          <p:cNvPicPr>
            <a:picLocks noChangeAspect="1" noChangeArrowheads="1"/>
          </p:cNvPicPr>
          <p:nvPr/>
        </p:nvPicPr>
        <p:blipFill>
          <a:blip r:embed="rId5" cstate="print">
            <a:grayscl/>
            <a:extLst>
              <a:ext uri="{28A0092B-C50C-407E-A947-70E740481C1C}">
                <a14:useLocalDpi xmlns:a14="http://schemas.microsoft.com/office/drawing/2010/main" xmlns="" val="0"/>
              </a:ext>
            </a:extLst>
          </a:blip>
          <a:srcRect/>
          <a:stretch>
            <a:fillRect/>
          </a:stretch>
        </p:blipFill>
        <p:spPr bwMode="auto">
          <a:xfrm>
            <a:off x="8001000" y="914400"/>
            <a:ext cx="77152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70B1D1B-CFF6-4C43-ACCA-940D6A4B135F}" type="slidenum">
              <a:rPr lang="en-US" smtClean="0">
                <a:solidFill>
                  <a:schemeClr val="tx1">
                    <a:lumMod val="50000"/>
                    <a:lumOff val="50000"/>
                  </a:schemeClr>
                </a:solidFill>
              </a:rPr>
              <a:pPr eaLnBrk="1" hangingPunct="1"/>
              <a:t>25</a:t>
            </a:fld>
            <a:endParaRPr lang="en-US" dirty="0" smtClean="0">
              <a:solidFill>
                <a:schemeClr val="tx1">
                  <a:lumMod val="50000"/>
                  <a:lumOff val="50000"/>
                </a:schemeClr>
              </a:solidFill>
            </a:endParaRPr>
          </a:p>
        </p:txBody>
      </p:sp>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xmlns="" val="3823126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0659">
                                            <p:txEl>
                                              <p:pRg st="3" end="3"/>
                                            </p:txEl>
                                          </p:spTgt>
                                        </p:tgtEl>
                                        <p:attrNameLst>
                                          <p:attrName>style.visibility</p:attrName>
                                        </p:attrNameLst>
                                      </p:cBhvr>
                                      <p:to>
                                        <p:strVal val="visible"/>
                                      </p:to>
                                    </p:set>
                                    <p:animEffect transition="in" filter="fade">
                                      <p:cBhvr>
                                        <p:cTn id="11" dur="1000"/>
                                        <p:tgtEl>
                                          <p:spTgt spid="70659">
                                            <p:txEl>
                                              <p:pRg st="3" end="3"/>
                                            </p:txEl>
                                          </p:spTgt>
                                        </p:tgtEl>
                                      </p:cBhvr>
                                    </p:animEffect>
                                  </p:childTnLst>
                                </p:cTn>
                              </p:par>
                            </p:childTnLst>
                          </p:cTn>
                        </p:par>
                        <p:par>
                          <p:cTn id="12" fill="hold" nodeType="afterGroup">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70661"/>
                                        </p:tgtEl>
                                        <p:attrNameLst>
                                          <p:attrName>style.visibility</p:attrName>
                                        </p:attrNameLst>
                                      </p:cBhvr>
                                      <p:to>
                                        <p:strVal val="visible"/>
                                      </p:to>
                                    </p:set>
                                    <p:animEffect transition="in" filter="fade">
                                      <p:cBhvr>
                                        <p:cTn id="15" dur="1000"/>
                                        <p:tgtEl>
                                          <p:spTgt spid="70661"/>
                                        </p:tgtEl>
                                      </p:cBhvr>
                                    </p:animEffect>
                                  </p:childTnLst>
                                </p:cTn>
                              </p:par>
                              <p:par>
                                <p:cTn id="16" presetID="10" presetClass="entr" presetSubtype="0" fill="hold" nodeType="withEffect">
                                  <p:stCondLst>
                                    <p:cond delay="1000"/>
                                  </p:stCondLst>
                                  <p:childTnLst>
                                    <p:set>
                                      <p:cBhvr>
                                        <p:cTn id="17" dur="1" fill="hold">
                                          <p:stCondLst>
                                            <p:cond delay="0"/>
                                          </p:stCondLst>
                                        </p:cTn>
                                        <p:tgtEl>
                                          <p:spTgt spid="70659">
                                            <p:txEl>
                                              <p:pRg st="7" end="7"/>
                                            </p:txEl>
                                          </p:spTgt>
                                        </p:tgtEl>
                                        <p:attrNameLst>
                                          <p:attrName>style.visibility</p:attrName>
                                        </p:attrNameLst>
                                      </p:cBhvr>
                                      <p:to>
                                        <p:strVal val="visible"/>
                                      </p:to>
                                    </p:set>
                                    <p:animEffect transition="in" filter="fade">
                                      <p:cBhvr>
                                        <p:cTn id="18" dur="1000"/>
                                        <p:tgtEl>
                                          <p:spTgt spid="706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67000" y="3859212"/>
            <a:ext cx="12954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371600" y="3859212"/>
            <a:ext cx="1219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905000" y="963612"/>
            <a:ext cx="838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1" name="Rectangle 9"/>
          <p:cNvSpPr>
            <a:spLocks noGrp="1" noChangeArrowheads="1"/>
          </p:cNvSpPr>
          <p:nvPr>
            <p:ph type="body" sz="half" idx="4294967295"/>
          </p:nvPr>
        </p:nvSpPr>
        <p:spPr>
          <a:xfrm>
            <a:off x="4572000" y="731837"/>
            <a:ext cx="4038600" cy="5745163"/>
          </a:xfrm>
        </p:spPr>
        <p:txBody>
          <a:bodyPr/>
          <a:lstStyle/>
          <a:p>
            <a:pPr eaLnBrk="1" hangingPunct="1">
              <a:buFont typeface="Arial" pitchFamily="34" charset="0"/>
              <a:buNone/>
            </a:pPr>
            <a:endParaRPr lang="en-US" sz="800" dirty="0" smtClean="0">
              <a:latin typeface="Gemelli" pitchFamily="2" charset="0"/>
            </a:endParaRPr>
          </a:p>
          <a:p>
            <a:pPr eaLnBrk="1" hangingPunct="1">
              <a:buFont typeface="Arial" pitchFamily="34" charset="0"/>
              <a:buNone/>
            </a:pPr>
            <a:r>
              <a:rPr lang="en-US" sz="2600" dirty="0" smtClean="0">
                <a:latin typeface="Bradley Hand ITC" pitchFamily="66" charset="0"/>
              </a:rPr>
              <a:t>tossing kids up in the air</a:t>
            </a:r>
          </a:p>
          <a:p>
            <a:pPr eaLnBrk="1" hangingPunct="1">
              <a:buFont typeface="Arial" pitchFamily="34" charset="0"/>
              <a:buNone/>
            </a:pPr>
            <a:endParaRPr lang="en-US" sz="2600"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Is it summer? Chinook? </a:t>
            </a:r>
          </a:p>
          <a:p>
            <a:pPr eaLnBrk="1" hangingPunct="1">
              <a:buFont typeface="Arial" pitchFamily="34" charset="0"/>
              <a:buNone/>
            </a:pPr>
            <a:endParaRPr lang="en-US"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it’s outside</a:t>
            </a:r>
          </a:p>
          <a:p>
            <a:pPr eaLnBrk="1" hangingPunct="1">
              <a:buFont typeface="Arial" pitchFamily="34" charset="0"/>
              <a:buNone/>
            </a:pPr>
            <a:endParaRPr lang="en-US" sz="2800"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bouncing… </a:t>
            </a:r>
          </a:p>
          <a:p>
            <a:pPr eaLnBrk="1" hangingPunct="1">
              <a:buFont typeface="Arial" pitchFamily="34" charset="0"/>
              <a:buNone/>
            </a:pPr>
            <a:r>
              <a:rPr lang="en-US" sz="2600" dirty="0" smtClean="0">
                <a:latin typeface="Bradley Hand ITC" pitchFamily="66" charset="0"/>
              </a:rPr>
              <a:t>jump + bounce = jouncing</a:t>
            </a:r>
          </a:p>
          <a:p>
            <a:pPr eaLnBrk="1" hangingPunct="1">
              <a:buFont typeface="Arial" pitchFamily="34" charset="0"/>
              <a:buNone/>
            </a:pPr>
            <a:endParaRPr lang="en-US" sz="800"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everywhere…lots of fun</a:t>
            </a:r>
          </a:p>
          <a:p>
            <a:pPr eaLnBrk="1" hangingPunct="1">
              <a:buFont typeface="Arial" pitchFamily="34" charset="0"/>
              <a:buNone/>
            </a:pPr>
            <a:endParaRPr lang="en-US" sz="2600" dirty="0" smtClean="0">
              <a:latin typeface="Bradley Hand ITC" pitchFamily="66" charset="0"/>
            </a:endParaRPr>
          </a:p>
          <a:p>
            <a:pPr eaLnBrk="1" hangingPunct="1">
              <a:buFont typeface="Arial" pitchFamily="34" charset="0"/>
              <a:buNone/>
            </a:pPr>
            <a:r>
              <a:rPr lang="en-US" sz="2600" dirty="0" smtClean="0">
                <a:latin typeface="Bradley Hand ITC" pitchFamily="66" charset="0"/>
              </a:rPr>
              <a:t>gymnastics?</a:t>
            </a:r>
          </a:p>
          <a:p>
            <a:pPr eaLnBrk="1" hangingPunct="1">
              <a:buFont typeface="Arial" pitchFamily="34" charset="0"/>
              <a:buNone/>
            </a:pPr>
            <a:endParaRPr lang="en-US" sz="2400" dirty="0" smtClean="0">
              <a:latin typeface="Gemelli" pitchFamily="2" charset="0"/>
            </a:endParaRPr>
          </a:p>
          <a:p>
            <a:pPr eaLnBrk="1" hangingPunct="1">
              <a:buFont typeface="Arial" pitchFamily="34" charset="0"/>
              <a:buNone/>
            </a:pPr>
            <a:endParaRPr lang="en-US" sz="2700" dirty="0" smtClean="0"/>
          </a:p>
        </p:txBody>
      </p:sp>
      <p:pic>
        <p:nvPicPr>
          <p:cNvPr id="8203" name="Picture 11" descr="MMj02364090000[1]"/>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2560637"/>
            <a:ext cx="738188"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2667000" y="762000"/>
            <a:ext cx="3810000" cy="1262063"/>
          </a:xfrm>
          <a:prstGeom prst="rect">
            <a:avLst/>
          </a:prstGeom>
          <a:noFill/>
        </p:spPr>
        <p:txBody>
          <a:bodyPr>
            <a:spAutoFit/>
          </a:bodyPr>
          <a:lstStyle/>
          <a:p>
            <a:pPr algn="ctr">
              <a:defRPr/>
            </a:pPr>
            <a:r>
              <a:rPr lang="en-US" sz="3800" dirty="0">
                <a:latin typeface="+mn-lt"/>
              </a:rPr>
              <a:t>Making Inferences  &amp; Predictions</a:t>
            </a:r>
          </a:p>
        </p:txBody>
      </p:sp>
      <p:pic>
        <p:nvPicPr>
          <p:cNvPr id="13" name="Picture 96" descr="C:\Documents and Settings\ddycha\Local Settings\Temporary Internet Files\Content.IE5\PICBQBTG\MCj02503920000[1].wmf"/>
          <p:cNvPicPr>
            <a:picLocks noChangeAspect="1" noChangeArrowheads="1"/>
          </p:cNvPicPr>
          <p:nvPr/>
        </p:nvPicPr>
        <p:blipFill>
          <a:blip r:embed="rId5" cstate="print">
            <a:grayscl/>
            <a:extLst>
              <a:ext uri="{28A0092B-C50C-407E-A947-70E740481C1C}">
                <a14:useLocalDpi xmlns:a14="http://schemas.microsoft.com/office/drawing/2010/main" xmlns="" val="0"/>
              </a:ext>
            </a:extLst>
          </a:blip>
          <a:srcRect/>
          <a:stretch>
            <a:fillRect/>
          </a:stretch>
        </p:blipFill>
        <p:spPr bwMode="auto">
          <a:xfrm>
            <a:off x="2819400" y="1981200"/>
            <a:ext cx="3581400" cy="404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7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EE7C47-CD80-4632-8610-D0098FC3FD3D}" type="slidenum">
              <a:rPr lang="en-US" smtClean="0">
                <a:solidFill>
                  <a:schemeClr val="tx1">
                    <a:lumMod val="50000"/>
                    <a:lumOff val="50000"/>
                  </a:schemeClr>
                </a:solidFill>
              </a:rPr>
              <a:pPr eaLnBrk="1" hangingPunct="1"/>
              <a:t>26</a:t>
            </a:fld>
            <a:endParaRPr lang="en-US" dirty="0" smtClean="0">
              <a:solidFill>
                <a:schemeClr val="tx1">
                  <a:lumMod val="50000"/>
                  <a:lumOff val="50000"/>
                </a:schemeClr>
              </a:solidFill>
            </a:endParaRPr>
          </a:p>
        </p:txBody>
      </p:sp>
      <p:sp>
        <p:nvSpPr>
          <p:cNvPr id="8195" name="Rectangle 3"/>
          <p:cNvSpPr>
            <a:spLocks noGrp="1" noChangeArrowheads="1"/>
          </p:cNvSpPr>
          <p:nvPr>
            <p:ph type="body" sz="half" idx="4294967295"/>
          </p:nvPr>
        </p:nvSpPr>
        <p:spPr>
          <a:xfrm>
            <a:off x="381000" y="884237"/>
            <a:ext cx="4267200" cy="5745163"/>
          </a:xfrm>
        </p:spPr>
        <p:txBody>
          <a:bodyPr/>
          <a:lstStyle/>
          <a:p>
            <a:pPr eaLnBrk="1" hangingPunct="1">
              <a:buFont typeface="Arial" pitchFamily="34" charset="0"/>
              <a:buNone/>
            </a:pPr>
            <a:r>
              <a:rPr lang="en-US" sz="2700" dirty="0" smtClean="0"/>
              <a:t>I send you flying in the air,</a:t>
            </a:r>
          </a:p>
          <a:p>
            <a:pPr eaLnBrk="1" hangingPunct="1">
              <a:buFont typeface="Arial" pitchFamily="34" charset="0"/>
              <a:buNone/>
            </a:pPr>
            <a:endParaRPr lang="en-US" sz="2700" dirty="0" smtClean="0"/>
          </a:p>
          <a:p>
            <a:pPr eaLnBrk="1" hangingPunct="1">
              <a:buFont typeface="Arial" pitchFamily="34" charset="0"/>
              <a:buNone/>
            </a:pPr>
            <a:r>
              <a:rPr lang="en-US" sz="2700" dirty="0" smtClean="0"/>
              <a:t>warm wind whistling</a:t>
            </a:r>
          </a:p>
          <a:p>
            <a:pPr eaLnBrk="1" hangingPunct="1"/>
            <a:endParaRPr lang="en-US" sz="2700" dirty="0" smtClean="0"/>
          </a:p>
          <a:p>
            <a:pPr eaLnBrk="1" hangingPunct="1">
              <a:buFont typeface="Arial" pitchFamily="34" charset="0"/>
              <a:buNone/>
            </a:pPr>
            <a:r>
              <a:rPr lang="en-US" sz="2700" dirty="0" smtClean="0"/>
              <a:t>through your hair;</a:t>
            </a:r>
          </a:p>
          <a:p>
            <a:pPr eaLnBrk="1" hangingPunct="1"/>
            <a:endParaRPr lang="en-US" sz="2800" dirty="0" smtClean="0"/>
          </a:p>
          <a:p>
            <a:pPr eaLnBrk="1" hangingPunct="1">
              <a:buFont typeface="Arial" pitchFamily="34" charset="0"/>
              <a:buNone/>
            </a:pPr>
            <a:r>
              <a:rPr lang="en-US" sz="2700" dirty="0" smtClean="0"/>
              <a:t>you’re jumping, jouncing,</a:t>
            </a:r>
          </a:p>
          <a:p>
            <a:pPr eaLnBrk="1" hangingPunct="1">
              <a:buFont typeface="Arial" pitchFamily="34" charset="0"/>
              <a:buNone/>
            </a:pPr>
            <a:endParaRPr lang="en-US" dirty="0" smtClean="0"/>
          </a:p>
          <a:p>
            <a:pPr eaLnBrk="1" hangingPunct="1">
              <a:buFont typeface="Arial" pitchFamily="34" charset="0"/>
              <a:buNone/>
            </a:pPr>
            <a:r>
              <a:rPr lang="en-US" sz="2700" dirty="0" smtClean="0"/>
              <a:t>all around;</a:t>
            </a:r>
          </a:p>
          <a:p>
            <a:pPr eaLnBrk="1" hangingPunct="1">
              <a:buFont typeface="Arial" pitchFamily="34" charset="0"/>
              <a:buNone/>
            </a:pPr>
            <a:endParaRPr lang="en-US" sz="2700" dirty="0" smtClean="0"/>
          </a:p>
          <a:p>
            <a:pPr eaLnBrk="1" hangingPunct="1">
              <a:buFont typeface="Arial" pitchFamily="34" charset="0"/>
              <a:buNone/>
            </a:pPr>
            <a:r>
              <a:rPr lang="en-US" sz="2700" dirty="0" smtClean="0"/>
              <a:t>somersaulting,</a:t>
            </a:r>
          </a:p>
        </p:txBody>
      </p:sp>
      <p:sp>
        <p:nvSpPr>
          <p:cNvPr id="11"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xmlns="" val="3619751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1" nodeType="clickEffect">
                                  <p:stCondLst>
                                    <p:cond delay="0"/>
                                  </p:stCondLst>
                                  <p:childTnLst>
                                    <p:animMotion origin="layout" path="M 0 7.40741E-7 L 0.36667 0.58588 " pathEditMode="relative" rAng="0" ptsTypes="AA">
                                      <p:cBhvr>
                                        <p:cTn id="12" dur="2000" fill="hold"/>
                                        <p:tgtEl>
                                          <p:spTgt spid="12"/>
                                        </p:tgtEl>
                                        <p:attrNameLst>
                                          <p:attrName>ppt_x</p:attrName>
                                          <p:attrName>ppt_y</p:attrName>
                                        </p:attrNameLst>
                                      </p:cBhvr>
                                      <p:rCtr x="18300" y="29300"/>
                                    </p:animMotion>
                                  </p:childTnLst>
                                </p:cTn>
                              </p:par>
                              <p:par>
                                <p:cTn id="13" presetID="0" presetClass="path" presetSubtype="0" accel="50000" decel="50000" fill="hold" nodeType="withEffect">
                                  <p:stCondLst>
                                    <p:cond delay="0"/>
                                  </p:stCondLst>
                                  <p:childTnLst>
                                    <p:animMotion origin="layout" path="M 3.33333E-6 -1.58235E-6 L 0.37083 0.31578 " pathEditMode="relative" rAng="0" ptsTypes="AA">
                                      <p:cBhvr>
                                        <p:cTn id="14" dur="2000" fill="hold"/>
                                        <p:tgtEl>
                                          <p:spTgt spid="13"/>
                                        </p:tgtEl>
                                        <p:attrNameLst>
                                          <p:attrName>ppt_x</p:attrName>
                                          <p:attrName>ppt_y</p:attrName>
                                        </p:attrNameLst>
                                      </p:cBhvr>
                                      <p:rCtr x="18542" y="15777"/>
                                    </p:animMotion>
                                  </p:childTnLst>
                                </p:cTn>
                              </p:par>
                              <p:par>
                                <p:cTn id="15" presetID="6" presetClass="emph" presetSubtype="0" fill="hold" grpId="2" nodeType="withEffect">
                                  <p:stCondLst>
                                    <p:cond delay="0"/>
                                  </p:stCondLst>
                                  <p:childTnLst>
                                    <p:animScale>
                                      <p:cBhvr>
                                        <p:cTn id="16" dur="2000" fill="hold"/>
                                        <p:tgtEl>
                                          <p:spTgt spid="12"/>
                                        </p:tgtEl>
                                      </p:cBhvr>
                                      <p:by x="50000" y="50000"/>
                                    </p:animScale>
                                  </p:childTnLst>
                                </p:cTn>
                              </p:par>
                              <p:par>
                                <p:cTn id="17" presetID="6" presetClass="emph" presetSubtype="0" fill="hold" nodeType="withEffect">
                                  <p:stCondLst>
                                    <p:cond delay="0"/>
                                  </p:stCondLst>
                                  <p:childTnLst>
                                    <p:animScale>
                                      <p:cBhvr>
                                        <p:cTn id="18" dur="2000" fill="hold"/>
                                        <p:tgtEl>
                                          <p:spTgt spid="13"/>
                                        </p:tgtEl>
                                      </p:cBhvr>
                                      <p:by x="25000" y="25000"/>
                                    </p:animScale>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8195">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195">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195">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195">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195">
                                            <p:txEl>
                                              <p:pRg st="10" end="1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201">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01">
                                            <p:txEl>
                                              <p:pRg st="3" end="3"/>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201">
                                            <p:txEl>
                                              <p:pRg st="5" end="5"/>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201">
                                            <p:txEl>
                                              <p:pRg st="7" end="7"/>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201">
                                            <p:txEl>
                                              <p:pRg st="8" end="8"/>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201">
                                            <p:txEl>
                                              <p:pRg st="10" end="10"/>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201">
                                            <p:txEl>
                                              <p:pRg st="12" end="12"/>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8201" grpId="0" build="p"/>
      <p:bldP spid="12" grpId="0"/>
      <p:bldP spid="12" grpId="1"/>
      <p:bldP spid="12" grpId="2"/>
      <p:bldP spid="81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762000"/>
            <a:ext cx="9144000" cy="1143000"/>
          </a:xfrm>
        </p:spPr>
        <p:txBody>
          <a:bodyPr/>
          <a:lstStyle/>
          <a:p>
            <a:pPr eaLnBrk="1" hangingPunct="1"/>
            <a:r>
              <a:rPr lang="en-US" dirty="0" smtClean="0"/>
              <a:t>Making Inferences &amp; Predictions   </a:t>
            </a:r>
          </a:p>
        </p:txBody>
      </p:sp>
      <p:sp>
        <p:nvSpPr>
          <p:cNvPr id="70659" name="Rectangle 3"/>
          <p:cNvSpPr>
            <a:spLocks noGrp="1" noChangeArrowheads="1"/>
          </p:cNvSpPr>
          <p:nvPr>
            <p:ph type="body" idx="4294967295"/>
          </p:nvPr>
        </p:nvSpPr>
        <p:spPr>
          <a:xfrm>
            <a:off x="533400" y="1295400"/>
            <a:ext cx="8229600" cy="4495800"/>
          </a:xfrm>
        </p:spPr>
        <p:txBody>
          <a:bodyPr>
            <a:normAutofit lnSpcReduction="10000"/>
          </a:bodyPr>
          <a:lstStyle/>
          <a:p>
            <a:pPr eaLnBrk="1" hangingPunct="1"/>
            <a:endParaRPr lang="en-US" dirty="0" smtClean="0"/>
          </a:p>
          <a:p>
            <a:pPr eaLnBrk="1" hangingPunct="1"/>
            <a:r>
              <a:rPr lang="en-US" dirty="0" smtClean="0"/>
              <a:t>Reflect on your thinking. </a:t>
            </a:r>
            <a:endParaRPr lang="en-US" sz="1200" dirty="0" smtClean="0"/>
          </a:p>
          <a:p>
            <a:pPr eaLnBrk="1" hangingPunct="1">
              <a:buFont typeface="Arial" pitchFamily="34" charset="0"/>
              <a:buNone/>
            </a:pPr>
            <a:endParaRPr lang="en-US" sz="900" dirty="0" smtClean="0"/>
          </a:p>
          <a:p>
            <a:pPr eaLnBrk="1" hangingPunct="1"/>
            <a:r>
              <a:rPr lang="en-US" dirty="0" smtClean="0"/>
              <a:t>Did you </a:t>
            </a:r>
            <a:r>
              <a:rPr lang="en-US" b="1" i="1" dirty="0" smtClean="0"/>
              <a:t>make inferences and predictions </a:t>
            </a:r>
            <a:r>
              <a:rPr lang="en-US" dirty="0" smtClean="0"/>
              <a:t>while reading?</a:t>
            </a:r>
          </a:p>
          <a:p>
            <a:pPr eaLnBrk="1" hangingPunct="1"/>
            <a:endParaRPr lang="en-US" b="1" dirty="0" smtClean="0">
              <a:latin typeface="Comic Sans MS" pitchFamily="66" charset="0"/>
            </a:endParaRPr>
          </a:p>
          <a:p>
            <a:pPr eaLnBrk="1" hangingPunct="1"/>
            <a:endParaRPr lang="en-US" b="1" dirty="0" smtClean="0">
              <a:latin typeface="Comic Sans MS" pitchFamily="66" charset="0"/>
            </a:endParaRPr>
          </a:p>
          <a:p>
            <a:pPr eaLnBrk="1" hangingPunct="1">
              <a:buFont typeface="Arial" pitchFamily="34" charset="0"/>
              <a:buNone/>
            </a:pPr>
            <a:endParaRPr lang="en-US" sz="2000" b="1" dirty="0" smtClean="0">
              <a:latin typeface="Comic Sans MS" pitchFamily="66" charset="0"/>
            </a:endParaRPr>
          </a:p>
          <a:p>
            <a:pPr eaLnBrk="1" hangingPunct="1">
              <a:buFont typeface="Arial" pitchFamily="34" charset="0"/>
              <a:buNone/>
            </a:pPr>
            <a:r>
              <a:rPr lang="en-US" b="1" dirty="0" smtClean="0">
                <a:latin typeface="Comic Sans MS" pitchFamily="66" charset="0"/>
              </a:rPr>
              <a:t>                        </a:t>
            </a:r>
            <a:r>
              <a:rPr lang="en-US" b="1" dirty="0" smtClean="0">
                <a:latin typeface="+mj-lt"/>
              </a:rPr>
              <a:t>Think</a:t>
            </a:r>
          </a:p>
        </p:txBody>
      </p:sp>
      <p:pic>
        <p:nvPicPr>
          <p:cNvPr id="70661" name="Picture 5" descr="j0323763"/>
          <p:cNvPicPr>
            <a:picLocks noGrp="1" noChangeAspect="1" noChangeArrowheads="1" noCrop="1"/>
          </p:cNvPicPr>
          <p:nvPr>
            <p:ph sz="half" idx="4294967295"/>
          </p:nvPr>
        </p:nvPicPr>
        <p:blipFill>
          <a:blip r:embed="rId4" cstate="print">
            <a:extLst>
              <a:ext uri="{28A0092B-C50C-407E-A947-70E740481C1C}">
                <a14:useLocalDpi xmlns:a14="http://schemas.microsoft.com/office/drawing/2010/main" xmlns="" val="0"/>
              </a:ext>
            </a:extLst>
          </a:blip>
          <a:srcRect/>
          <a:stretch>
            <a:fillRect/>
          </a:stretch>
        </p:blipFill>
        <p:spPr>
          <a:xfrm>
            <a:off x="3200400" y="4495800"/>
            <a:ext cx="1338263" cy="1447800"/>
          </a:xfrm>
        </p:spPr>
      </p:pic>
      <p:pic>
        <p:nvPicPr>
          <p:cNvPr id="41989" name="Picture 96" descr="C:\Documents and Settings\ddycha\Local Settings\Temporary Internet Files\Content.IE5\PICBQBTG\MCj02503920000[1].wmf"/>
          <p:cNvPicPr>
            <a:picLocks noChangeAspect="1" noChangeArrowheads="1"/>
          </p:cNvPicPr>
          <p:nvPr/>
        </p:nvPicPr>
        <p:blipFill>
          <a:blip r:embed="rId5" cstate="print">
            <a:grayscl/>
            <a:extLst>
              <a:ext uri="{28A0092B-C50C-407E-A947-70E740481C1C}">
                <a14:useLocalDpi xmlns:a14="http://schemas.microsoft.com/office/drawing/2010/main" xmlns="" val="0"/>
              </a:ext>
            </a:extLst>
          </a:blip>
          <a:srcRect/>
          <a:stretch>
            <a:fillRect/>
          </a:stretch>
        </p:blipFill>
        <p:spPr bwMode="auto">
          <a:xfrm>
            <a:off x="8077200" y="914400"/>
            <a:ext cx="842963"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D5E549-4B81-4028-BDE3-D9664BF945E1}" type="slidenum">
              <a:rPr lang="en-US" smtClean="0">
                <a:solidFill>
                  <a:schemeClr val="tx1">
                    <a:lumMod val="50000"/>
                    <a:lumOff val="50000"/>
                  </a:schemeClr>
                </a:solidFill>
              </a:rPr>
              <a:pPr eaLnBrk="1" hangingPunct="1"/>
              <a:t>27</a:t>
            </a:fld>
            <a:endParaRPr lang="en-US" dirty="0" smtClean="0">
              <a:solidFill>
                <a:schemeClr val="tx1">
                  <a:lumMod val="50000"/>
                  <a:lumOff val="50000"/>
                </a:schemeClr>
              </a:solidFill>
            </a:endParaRPr>
          </a:p>
        </p:txBody>
      </p:sp>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xmlns="" val="901479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0659">
                                            <p:txEl>
                                              <p:pRg st="3" end="3"/>
                                            </p:txEl>
                                          </p:spTgt>
                                        </p:tgtEl>
                                        <p:attrNameLst>
                                          <p:attrName>style.visibility</p:attrName>
                                        </p:attrNameLst>
                                      </p:cBhvr>
                                      <p:to>
                                        <p:strVal val="visible"/>
                                      </p:to>
                                    </p:set>
                                    <p:animEffect transition="in" filter="fade">
                                      <p:cBhvr>
                                        <p:cTn id="11" dur="1000"/>
                                        <p:tgtEl>
                                          <p:spTgt spid="70659">
                                            <p:txEl>
                                              <p:pRg st="3" end="3"/>
                                            </p:txEl>
                                          </p:spTgt>
                                        </p:tgtEl>
                                      </p:cBhvr>
                                    </p:animEffect>
                                  </p:childTnLst>
                                </p:cTn>
                              </p:par>
                            </p:childTnLst>
                          </p:cTn>
                        </p:par>
                        <p:par>
                          <p:cTn id="12" fill="hold" nodeType="afterGroup">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70661"/>
                                        </p:tgtEl>
                                        <p:attrNameLst>
                                          <p:attrName>style.visibility</p:attrName>
                                        </p:attrNameLst>
                                      </p:cBhvr>
                                      <p:to>
                                        <p:strVal val="visible"/>
                                      </p:to>
                                    </p:set>
                                    <p:animEffect transition="in" filter="fade">
                                      <p:cBhvr>
                                        <p:cTn id="15" dur="1000"/>
                                        <p:tgtEl>
                                          <p:spTgt spid="70661"/>
                                        </p:tgtEl>
                                      </p:cBhvr>
                                    </p:animEffect>
                                  </p:childTnLst>
                                </p:cTn>
                              </p:par>
                              <p:par>
                                <p:cTn id="16" presetID="10" presetClass="entr" presetSubtype="0" fill="hold" nodeType="withEffect">
                                  <p:stCondLst>
                                    <p:cond delay="1000"/>
                                  </p:stCondLst>
                                  <p:childTnLst>
                                    <p:set>
                                      <p:cBhvr>
                                        <p:cTn id="17" dur="1" fill="hold">
                                          <p:stCondLst>
                                            <p:cond delay="0"/>
                                          </p:stCondLst>
                                        </p:cTn>
                                        <p:tgtEl>
                                          <p:spTgt spid="70659">
                                            <p:txEl>
                                              <p:pRg st="7" end="7"/>
                                            </p:txEl>
                                          </p:spTgt>
                                        </p:tgtEl>
                                        <p:attrNameLst>
                                          <p:attrName>style.visibility</p:attrName>
                                        </p:attrNameLst>
                                      </p:cBhvr>
                                      <p:to>
                                        <p:strVal val="visible"/>
                                      </p:to>
                                    </p:set>
                                    <p:animEffect transition="in" filter="fade">
                                      <p:cBhvr>
                                        <p:cTn id="18" dur="1000"/>
                                        <p:tgtEl>
                                          <p:spTgt spid="706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43200" y="3810000"/>
            <a:ext cx="12954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447800" y="3810000"/>
            <a:ext cx="1219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905000" y="914400"/>
            <a:ext cx="838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1" name="Rectangle 9"/>
          <p:cNvSpPr>
            <a:spLocks noGrp="1" noChangeArrowheads="1"/>
          </p:cNvSpPr>
          <p:nvPr>
            <p:ph type="body" sz="half" idx="4294967295"/>
          </p:nvPr>
        </p:nvSpPr>
        <p:spPr>
          <a:xfrm>
            <a:off x="4572000" y="731837"/>
            <a:ext cx="4038600" cy="5745163"/>
          </a:xfrm>
        </p:spPr>
        <p:txBody>
          <a:bodyPr/>
          <a:lstStyle/>
          <a:p>
            <a:pPr eaLnBrk="1" hangingPunct="1">
              <a:buFont typeface="Arial" pitchFamily="34" charset="0"/>
              <a:buNone/>
            </a:pPr>
            <a:endParaRPr lang="en-US" sz="800" smtClean="0">
              <a:latin typeface="Gemelli" pitchFamily="2" charset="0"/>
            </a:endParaRPr>
          </a:p>
          <a:p>
            <a:pPr eaLnBrk="1" hangingPunct="1">
              <a:buFont typeface="Arial" pitchFamily="34" charset="0"/>
              <a:buNone/>
            </a:pPr>
            <a:r>
              <a:rPr lang="en-US" sz="2600" smtClean="0">
                <a:latin typeface="Bradley Hand ITC" pitchFamily="66" charset="0"/>
              </a:rPr>
              <a:t>tossing kids up in the air</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Is it summer? Chinook? </a:t>
            </a:r>
          </a:p>
          <a:p>
            <a:pPr eaLnBrk="1" hangingPunct="1">
              <a:buFont typeface="Arial" pitchFamily="34" charset="0"/>
              <a:buNone/>
            </a:pPr>
            <a:endParaRPr lang="en-US" smtClean="0">
              <a:latin typeface="Bradley Hand ITC" pitchFamily="66" charset="0"/>
            </a:endParaRPr>
          </a:p>
          <a:p>
            <a:pPr eaLnBrk="1" hangingPunct="1">
              <a:buFont typeface="Arial" pitchFamily="34" charset="0"/>
              <a:buNone/>
            </a:pPr>
            <a:r>
              <a:rPr lang="en-US" sz="2600" smtClean="0">
                <a:latin typeface="Bradley Hand ITC" pitchFamily="66" charset="0"/>
              </a:rPr>
              <a:t>it’s outside</a:t>
            </a:r>
          </a:p>
          <a:p>
            <a:pPr eaLnBrk="1" hangingPunct="1">
              <a:buFont typeface="Arial" pitchFamily="34" charset="0"/>
              <a:buNone/>
            </a:pPr>
            <a:endParaRPr lang="en-US" sz="2800" smtClean="0">
              <a:latin typeface="Bradley Hand ITC" pitchFamily="66" charset="0"/>
            </a:endParaRPr>
          </a:p>
          <a:p>
            <a:pPr eaLnBrk="1" hangingPunct="1">
              <a:buFont typeface="Arial" pitchFamily="34" charset="0"/>
              <a:buNone/>
            </a:pPr>
            <a:r>
              <a:rPr lang="en-US" sz="2600" smtClean="0">
                <a:latin typeface="Bradley Hand ITC" pitchFamily="66" charset="0"/>
              </a:rPr>
              <a:t>bouncing… </a:t>
            </a:r>
          </a:p>
          <a:p>
            <a:pPr eaLnBrk="1" hangingPunct="1">
              <a:buFont typeface="Arial" pitchFamily="34" charset="0"/>
              <a:buNone/>
            </a:pPr>
            <a:r>
              <a:rPr lang="en-US" sz="2600" smtClean="0">
                <a:latin typeface="Bradley Hand ITC" pitchFamily="66" charset="0"/>
              </a:rPr>
              <a:t>jump + bounce = jouncing</a:t>
            </a:r>
          </a:p>
          <a:p>
            <a:pPr eaLnBrk="1" hangingPunct="1">
              <a:buFont typeface="Arial" pitchFamily="34" charset="0"/>
              <a:buNone/>
            </a:pPr>
            <a:endParaRPr lang="en-US" sz="800" smtClean="0">
              <a:latin typeface="Bradley Hand ITC" pitchFamily="66" charset="0"/>
            </a:endParaRPr>
          </a:p>
          <a:p>
            <a:pPr eaLnBrk="1" hangingPunct="1">
              <a:buFont typeface="Arial" pitchFamily="34" charset="0"/>
              <a:buNone/>
            </a:pPr>
            <a:r>
              <a:rPr lang="en-US" sz="2600" smtClean="0">
                <a:latin typeface="Bradley Hand ITC" pitchFamily="66" charset="0"/>
              </a:rPr>
              <a:t>everywhere…lots of fun</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gymnastics?</a:t>
            </a:r>
          </a:p>
          <a:p>
            <a:pPr eaLnBrk="1" hangingPunct="1">
              <a:buFont typeface="Arial" pitchFamily="34" charset="0"/>
              <a:buNone/>
            </a:pPr>
            <a:endParaRPr lang="en-US" sz="2400" smtClean="0">
              <a:latin typeface="Gemelli" pitchFamily="2" charset="0"/>
            </a:endParaRPr>
          </a:p>
          <a:p>
            <a:pPr eaLnBrk="1" hangingPunct="1">
              <a:buFont typeface="Arial" pitchFamily="34" charset="0"/>
              <a:buNone/>
            </a:pPr>
            <a:endParaRPr lang="en-US" sz="2700" smtClean="0"/>
          </a:p>
        </p:txBody>
      </p:sp>
      <p:pic>
        <p:nvPicPr>
          <p:cNvPr id="8203" name="Picture 11" descr="MMj02364090000[1]"/>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2560637"/>
            <a:ext cx="738188"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2133600" y="762000"/>
            <a:ext cx="5181600" cy="1262063"/>
          </a:xfrm>
          <a:prstGeom prst="rect">
            <a:avLst/>
          </a:prstGeom>
          <a:noFill/>
        </p:spPr>
        <p:txBody>
          <a:bodyPr>
            <a:spAutoFit/>
          </a:bodyPr>
          <a:lstStyle/>
          <a:p>
            <a:pPr algn="ctr">
              <a:defRPr/>
            </a:pPr>
            <a:r>
              <a:rPr lang="en-US" sz="3800" dirty="0">
                <a:latin typeface="+mn-lt"/>
              </a:rPr>
              <a:t>Determining Importance &amp; Summarizing</a:t>
            </a:r>
          </a:p>
        </p:txBody>
      </p:sp>
      <p:pic>
        <p:nvPicPr>
          <p:cNvPr id="2050" name="Picture 2" descr="\\Uthsch-nas\devped\Shared_drives\TRF2\D - Elements of Understanding\Graphics\Strategy Icons\DIANDS_gif_files\DIANDS.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00300" y="1990725"/>
            <a:ext cx="4067175" cy="363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A1CB7D-FE06-4382-804F-5FCCEEF3E4A2}" type="slidenum">
              <a:rPr lang="en-US" smtClean="0">
                <a:solidFill>
                  <a:schemeClr val="tx1">
                    <a:lumMod val="50000"/>
                    <a:lumOff val="50000"/>
                  </a:schemeClr>
                </a:solidFill>
              </a:rPr>
              <a:pPr eaLnBrk="1" hangingPunct="1"/>
              <a:t>28</a:t>
            </a:fld>
            <a:endParaRPr lang="en-US" dirty="0" smtClean="0">
              <a:solidFill>
                <a:schemeClr val="tx1">
                  <a:lumMod val="50000"/>
                  <a:lumOff val="50000"/>
                </a:schemeClr>
              </a:solidFill>
            </a:endParaRPr>
          </a:p>
        </p:txBody>
      </p:sp>
      <p:sp>
        <p:nvSpPr>
          <p:cNvPr id="8195" name="Rectangle 3"/>
          <p:cNvSpPr>
            <a:spLocks noGrp="1" noChangeArrowheads="1"/>
          </p:cNvSpPr>
          <p:nvPr>
            <p:ph type="body" sz="half" idx="4294967295"/>
          </p:nvPr>
        </p:nvSpPr>
        <p:spPr>
          <a:xfrm>
            <a:off x="381000" y="884237"/>
            <a:ext cx="4267200" cy="5745163"/>
          </a:xfrm>
        </p:spPr>
        <p:txBody>
          <a:bodyPr/>
          <a:lstStyle/>
          <a:p>
            <a:pPr eaLnBrk="1" hangingPunct="1">
              <a:buFont typeface="Arial" pitchFamily="34" charset="0"/>
              <a:buNone/>
            </a:pPr>
            <a:r>
              <a:rPr lang="en-US" sz="2700" dirty="0" smtClean="0"/>
              <a:t>I send you flying in the air,</a:t>
            </a:r>
          </a:p>
          <a:p>
            <a:pPr eaLnBrk="1" hangingPunct="1">
              <a:buFont typeface="Arial" pitchFamily="34" charset="0"/>
              <a:buNone/>
            </a:pPr>
            <a:endParaRPr lang="en-US" sz="2700" dirty="0" smtClean="0"/>
          </a:p>
          <a:p>
            <a:pPr eaLnBrk="1" hangingPunct="1">
              <a:buFont typeface="Arial" pitchFamily="34" charset="0"/>
              <a:buNone/>
            </a:pPr>
            <a:r>
              <a:rPr lang="en-US" sz="2700" dirty="0" smtClean="0"/>
              <a:t>warm wind whistling</a:t>
            </a:r>
          </a:p>
          <a:p>
            <a:pPr eaLnBrk="1" hangingPunct="1"/>
            <a:endParaRPr lang="en-US" sz="2700" dirty="0" smtClean="0"/>
          </a:p>
          <a:p>
            <a:pPr eaLnBrk="1" hangingPunct="1">
              <a:buFont typeface="Arial" pitchFamily="34" charset="0"/>
              <a:buNone/>
            </a:pPr>
            <a:r>
              <a:rPr lang="en-US" sz="2700" dirty="0" smtClean="0"/>
              <a:t>through your hair;</a:t>
            </a:r>
          </a:p>
          <a:p>
            <a:pPr eaLnBrk="1" hangingPunct="1"/>
            <a:endParaRPr lang="en-US" sz="2800" dirty="0" smtClean="0"/>
          </a:p>
          <a:p>
            <a:pPr eaLnBrk="1" hangingPunct="1">
              <a:buFont typeface="Arial" pitchFamily="34" charset="0"/>
              <a:buNone/>
            </a:pPr>
            <a:r>
              <a:rPr lang="en-US" sz="2700" dirty="0" smtClean="0"/>
              <a:t>you’re jumping, jouncing,</a:t>
            </a:r>
          </a:p>
          <a:p>
            <a:pPr eaLnBrk="1" hangingPunct="1">
              <a:buFont typeface="Arial" pitchFamily="34" charset="0"/>
              <a:buNone/>
            </a:pPr>
            <a:endParaRPr lang="en-US" dirty="0" smtClean="0"/>
          </a:p>
          <a:p>
            <a:pPr eaLnBrk="1" hangingPunct="1">
              <a:buFont typeface="Arial" pitchFamily="34" charset="0"/>
              <a:buNone/>
            </a:pPr>
            <a:r>
              <a:rPr lang="en-US" sz="2700" dirty="0" smtClean="0"/>
              <a:t>all around;</a:t>
            </a:r>
          </a:p>
          <a:p>
            <a:pPr eaLnBrk="1" hangingPunct="1">
              <a:buFont typeface="Arial" pitchFamily="34" charset="0"/>
              <a:buNone/>
            </a:pPr>
            <a:endParaRPr lang="en-US" sz="2700" dirty="0" smtClean="0"/>
          </a:p>
          <a:p>
            <a:pPr eaLnBrk="1" hangingPunct="1">
              <a:buFont typeface="Arial" pitchFamily="34" charset="0"/>
              <a:buNone/>
            </a:pPr>
            <a:r>
              <a:rPr lang="en-US" sz="2700" dirty="0" smtClean="0"/>
              <a:t>somersaulting,</a:t>
            </a:r>
          </a:p>
        </p:txBody>
      </p:sp>
      <p:sp>
        <p:nvSpPr>
          <p:cNvPr id="11"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xmlns="" val="1888133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1" nodeType="clickEffect">
                                  <p:stCondLst>
                                    <p:cond delay="0"/>
                                  </p:stCondLst>
                                  <p:childTnLst>
                                    <p:animMotion origin="layout" path="M 3.33333E-6 0.04259 L 0.35 0.61921 " pathEditMode="relative" rAng="0" ptsTypes="AA">
                                      <p:cBhvr>
                                        <p:cTn id="12" dur="2000" fill="hold"/>
                                        <p:tgtEl>
                                          <p:spTgt spid="12"/>
                                        </p:tgtEl>
                                        <p:attrNameLst>
                                          <p:attrName>ppt_x</p:attrName>
                                          <p:attrName>ppt_y</p:attrName>
                                        </p:attrNameLst>
                                      </p:cBhvr>
                                      <p:rCtr x="17500" y="28800"/>
                                    </p:animMotion>
                                  </p:childTnLst>
                                </p:cTn>
                              </p:par>
                              <p:par>
                                <p:cTn id="13" presetID="0" presetClass="path" presetSubtype="0" accel="50000" decel="50000" fill="hold" nodeType="withEffect">
                                  <p:stCondLst>
                                    <p:cond delay="0"/>
                                  </p:stCondLst>
                                  <p:childTnLst>
                                    <p:animMotion origin="layout" path="M 4.16667E-6 -5.54401E-7 L 0.38177 0.3659 " pathEditMode="relative" rAng="0" ptsTypes="AA">
                                      <p:cBhvr>
                                        <p:cTn id="14" dur="2000" fill="hold"/>
                                        <p:tgtEl>
                                          <p:spTgt spid="2050"/>
                                        </p:tgtEl>
                                        <p:attrNameLst>
                                          <p:attrName>ppt_x</p:attrName>
                                          <p:attrName>ppt_y</p:attrName>
                                        </p:attrNameLst>
                                      </p:cBhvr>
                                      <p:rCtr x="19080" y="18295"/>
                                    </p:animMotion>
                                  </p:childTnLst>
                                </p:cTn>
                              </p:par>
                              <p:par>
                                <p:cTn id="15" presetID="6" presetClass="emph" presetSubtype="0" fill="hold" grpId="2" nodeType="withEffect">
                                  <p:stCondLst>
                                    <p:cond delay="0"/>
                                  </p:stCondLst>
                                  <p:childTnLst>
                                    <p:animScale>
                                      <p:cBhvr>
                                        <p:cTn id="16" dur="2000" fill="hold"/>
                                        <p:tgtEl>
                                          <p:spTgt spid="12"/>
                                        </p:tgtEl>
                                      </p:cBhvr>
                                      <p:by x="50000" y="50000"/>
                                    </p:animScale>
                                  </p:childTnLst>
                                </p:cTn>
                              </p:par>
                              <p:par>
                                <p:cTn id="17" presetID="6" presetClass="emph" presetSubtype="0" fill="hold" nodeType="withEffect">
                                  <p:stCondLst>
                                    <p:cond delay="0"/>
                                  </p:stCondLst>
                                  <p:childTnLst>
                                    <p:animScale>
                                      <p:cBhvr>
                                        <p:cTn id="18" dur="2000" fill="hold"/>
                                        <p:tgtEl>
                                          <p:spTgt spid="2050"/>
                                        </p:tgtEl>
                                      </p:cBhvr>
                                      <p:by x="22000" y="22000"/>
                                    </p:animScale>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8195">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195">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195">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195">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195">
                                            <p:txEl>
                                              <p:pRg st="10" end="1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201">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01">
                                            <p:txEl>
                                              <p:pRg st="3" end="3"/>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201">
                                            <p:txEl>
                                              <p:pRg st="5" end="5"/>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201">
                                            <p:txEl>
                                              <p:pRg st="7" end="7"/>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201">
                                            <p:txEl>
                                              <p:pRg st="8" end="8"/>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201">
                                            <p:txEl>
                                              <p:pRg st="10" end="10"/>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201">
                                            <p:txEl>
                                              <p:pRg st="12" end="12"/>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8201" grpId="0" build="p"/>
      <p:bldP spid="12" grpId="0"/>
      <p:bldP spid="12" grpId="1"/>
      <p:bldP spid="12" grpId="2"/>
      <p:bldP spid="81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762000"/>
            <a:ext cx="9144000" cy="1143000"/>
          </a:xfrm>
        </p:spPr>
        <p:txBody>
          <a:bodyPr/>
          <a:lstStyle/>
          <a:p>
            <a:pPr eaLnBrk="1" hangingPunct="1"/>
            <a:r>
              <a:rPr lang="en-US" sz="3100" dirty="0" smtClean="0"/>
              <a:t>Determining Importance &amp; Summarizing</a:t>
            </a:r>
          </a:p>
        </p:txBody>
      </p:sp>
      <p:sp>
        <p:nvSpPr>
          <p:cNvPr id="70659" name="Rectangle 3"/>
          <p:cNvSpPr>
            <a:spLocks noGrp="1" noChangeArrowheads="1"/>
          </p:cNvSpPr>
          <p:nvPr>
            <p:ph type="body" idx="4294967295"/>
          </p:nvPr>
        </p:nvSpPr>
        <p:spPr>
          <a:xfrm>
            <a:off x="533400" y="1295400"/>
            <a:ext cx="8229600" cy="4495800"/>
          </a:xfrm>
        </p:spPr>
        <p:txBody>
          <a:bodyPr/>
          <a:lstStyle/>
          <a:p>
            <a:pPr eaLnBrk="1" hangingPunct="1">
              <a:buFont typeface="Arial" pitchFamily="34" charset="0"/>
              <a:buNone/>
            </a:pPr>
            <a:endParaRPr lang="en-US" dirty="0" smtClean="0"/>
          </a:p>
          <a:p>
            <a:pPr eaLnBrk="1" hangingPunct="1"/>
            <a:r>
              <a:rPr lang="en-US" dirty="0" smtClean="0"/>
              <a:t>Reflect on your thinking. </a:t>
            </a:r>
            <a:endParaRPr lang="en-US" sz="1200" dirty="0" smtClean="0"/>
          </a:p>
          <a:p>
            <a:pPr eaLnBrk="1" hangingPunct="1">
              <a:buFont typeface="Arial" pitchFamily="34" charset="0"/>
              <a:buNone/>
            </a:pPr>
            <a:endParaRPr lang="en-US" sz="900" dirty="0" smtClean="0"/>
          </a:p>
          <a:p>
            <a:pPr eaLnBrk="1" hangingPunct="1"/>
            <a:r>
              <a:rPr lang="en-US" dirty="0" smtClean="0"/>
              <a:t>Did you </a:t>
            </a:r>
            <a:r>
              <a:rPr lang="en-US" b="1" i="1" dirty="0" smtClean="0"/>
              <a:t>determine importance and summarize </a:t>
            </a:r>
            <a:r>
              <a:rPr lang="en-US" dirty="0" smtClean="0"/>
              <a:t>while reading?</a:t>
            </a:r>
          </a:p>
          <a:p>
            <a:pPr eaLnBrk="1" hangingPunct="1"/>
            <a:endParaRPr lang="en-US" b="1" dirty="0" smtClean="0">
              <a:latin typeface="Comic Sans MS" pitchFamily="66" charset="0"/>
            </a:endParaRPr>
          </a:p>
          <a:p>
            <a:pPr eaLnBrk="1" hangingPunct="1">
              <a:buFont typeface="Arial" pitchFamily="34" charset="0"/>
              <a:buNone/>
            </a:pPr>
            <a:endParaRPr lang="en-US" sz="2000" b="1" dirty="0" smtClean="0">
              <a:latin typeface="Comic Sans MS" pitchFamily="66" charset="0"/>
            </a:endParaRPr>
          </a:p>
          <a:p>
            <a:pPr eaLnBrk="1" hangingPunct="1">
              <a:buFont typeface="Arial" pitchFamily="34" charset="0"/>
              <a:buNone/>
            </a:pPr>
            <a:endParaRPr lang="en-US" sz="2000" b="1" dirty="0" smtClean="0">
              <a:latin typeface="Comic Sans MS" pitchFamily="66" charset="0"/>
            </a:endParaRPr>
          </a:p>
          <a:p>
            <a:pPr eaLnBrk="1" hangingPunct="1">
              <a:buFont typeface="Arial" pitchFamily="34" charset="0"/>
              <a:buNone/>
            </a:pPr>
            <a:r>
              <a:rPr lang="en-US" b="1" dirty="0" smtClean="0">
                <a:latin typeface="Comic Sans MS" pitchFamily="66" charset="0"/>
              </a:rPr>
              <a:t>                        </a:t>
            </a:r>
            <a:r>
              <a:rPr lang="en-US" b="1" dirty="0" smtClean="0">
                <a:latin typeface="+mj-lt"/>
              </a:rPr>
              <a:t>Think</a:t>
            </a:r>
          </a:p>
        </p:txBody>
      </p:sp>
      <p:pic>
        <p:nvPicPr>
          <p:cNvPr id="70661" name="Picture 5" descr="j0323763"/>
          <p:cNvPicPr>
            <a:picLocks noGrp="1" noChangeAspect="1" noChangeArrowheads="1" noCrop="1"/>
          </p:cNvPicPr>
          <p:nvPr>
            <p:ph sz="half" idx="4294967295"/>
          </p:nvPr>
        </p:nvPicPr>
        <p:blipFill>
          <a:blip r:embed="rId3" cstate="print">
            <a:extLst>
              <a:ext uri="{28A0092B-C50C-407E-A947-70E740481C1C}">
                <a14:useLocalDpi xmlns:a14="http://schemas.microsoft.com/office/drawing/2010/main" xmlns="" val="0"/>
              </a:ext>
            </a:extLst>
          </a:blip>
          <a:srcRect/>
          <a:stretch>
            <a:fillRect/>
          </a:stretch>
        </p:blipFill>
        <p:spPr>
          <a:xfrm>
            <a:off x="3200400" y="4343400"/>
            <a:ext cx="1338263" cy="1447800"/>
          </a:xfrm>
        </p:spPr>
      </p:pic>
      <p:pic>
        <p:nvPicPr>
          <p:cNvPr id="44037" name="Picture 2" descr="\\Uthsch-nas\devped\Shared_drives\TRF2\D - Elements of Understanding\Graphics\Strategy Icons\DIANDS_gif_files\DIANDS.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4800" y="838200"/>
            <a:ext cx="936625"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BB0C1B8-4B66-43AD-A4B9-F1AB0B60F32C}" type="slidenum">
              <a:rPr lang="en-US" smtClean="0">
                <a:solidFill>
                  <a:schemeClr val="tx1">
                    <a:lumMod val="50000"/>
                    <a:lumOff val="50000"/>
                  </a:schemeClr>
                </a:solidFill>
              </a:rPr>
              <a:pPr eaLnBrk="1" hangingPunct="1"/>
              <a:t>29</a:t>
            </a:fld>
            <a:endParaRPr lang="en-US" dirty="0" smtClean="0">
              <a:solidFill>
                <a:schemeClr val="tx1">
                  <a:lumMod val="50000"/>
                  <a:lumOff val="50000"/>
                </a:schemeClr>
              </a:solidFill>
            </a:endParaRPr>
          </a:p>
        </p:txBody>
      </p:sp>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2996724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0659">
                                            <p:txEl>
                                              <p:pRg st="3" end="3"/>
                                            </p:txEl>
                                          </p:spTgt>
                                        </p:tgtEl>
                                        <p:attrNameLst>
                                          <p:attrName>style.visibility</p:attrName>
                                        </p:attrNameLst>
                                      </p:cBhvr>
                                      <p:to>
                                        <p:strVal val="visible"/>
                                      </p:to>
                                    </p:set>
                                    <p:animEffect transition="in" filter="fade">
                                      <p:cBhvr>
                                        <p:cTn id="11" dur="1000"/>
                                        <p:tgtEl>
                                          <p:spTgt spid="70659">
                                            <p:txEl>
                                              <p:pRg st="3" end="3"/>
                                            </p:txEl>
                                          </p:spTgt>
                                        </p:tgtEl>
                                      </p:cBhvr>
                                    </p:animEffect>
                                  </p:childTnLst>
                                </p:cTn>
                              </p:par>
                            </p:childTnLst>
                          </p:cTn>
                        </p:par>
                        <p:par>
                          <p:cTn id="12" fill="hold" nodeType="afterGroup">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70661"/>
                                        </p:tgtEl>
                                        <p:attrNameLst>
                                          <p:attrName>style.visibility</p:attrName>
                                        </p:attrNameLst>
                                      </p:cBhvr>
                                      <p:to>
                                        <p:strVal val="visible"/>
                                      </p:to>
                                    </p:set>
                                    <p:animEffect transition="in" filter="fade">
                                      <p:cBhvr>
                                        <p:cTn id="15" dur="1000"/>
                                        <p:tgtEl>
                                          <p:spTgt spid="70661"/>
                                        </p:tgtEl>
                                      </p:cBhvr>
                                    </p:animEffect>
                                  </p:childTnLst>
                                </p:cTn>
                              </p:par>
                              <p:par>
                                <p:cTn id="16" presetID="10" presetClass="entr" presetSubtype="0" fill="hold" nodeType="withEffect">
                                  <p:stCondLst>
                                    <p:cond delay="1000"/>
                                  </p:stCondLst>
                                  <p:childTnLst>
                                    <p:set>
                                      <p:cBhvr>
                                        <p:cTn id="17" dur="1" fill="hold">
                                          <p:stCondLst>
                                            <p:cond delay="0"/>
                                          </p:stCondLst>
                                        </p:cTn>
                                        <p:tgtEl>
                                          <p:spTgt spid="70659">
                                            <p:txEl>
                                              <p:pRg st="7" end="7"/>
                                            </p:txEl>
                                          </p:spTgt>
                                        </p:tgtEl>
                                        <p:attrNameLst>
                                          <p:attrName>style.visibility</p:attrName>
                                        </p:attrNameLst>
                                      </p:cBhvr>
                                      <p:to>
                                        <p:strVal val="visible"/>
                                      </p:to>
                                    </p:set>
                                    <p:animEffect transition="in" filter="fade">
                                      <p:cBhvr>
                                        <p:cTn id="18" dur="1000"/>
                                        <p:tgtEl>
                                          <p:spTgt spid="706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5" descr="j0323763"/>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0800" y="2174875"/>
            <a:ext cx="10572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TextBox 11"/>
          <p:cNvSpPr txBox="1">
            <a:spLocks noChangeArrowheads="1"/>
          </p:cNvSpPr>
          <p:nvPr/>
        </p:nvSpPr>
        <p:spPr bwMode="auto">
          <a:xfrm>
            <a:off x="0" y="827087"/>
            <a:ext cx="9144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accent1"/>
                </a:solidFill>
                <a:latin typeface="+mj-lt"/>
              </a:rPr>
              <a:t>How does </a:t>
            </a:r>
            <a:r>
              <a:rPr lang="en-US" sz="3600" dirty="0" err="1">
                <a:solidFill>
                  <a:schemeClr val="accent1"/>
                </a:solidFill>
                <a:latin typeface="+mj-lt"/>
              </a:rPr>
              <a:t>Jamika’s</a:t>
            </a:r>
            <a:r>
              <a:rPr lang="en-US" sz="3600" dirty="0">
                <a:solidFill>
                  <a:schemeClr val="accent1"/>
                </a:solidFill>
                <a:latin typeface="+mj-lt"/>
              </a:rPr>
              <a:t> story shape your view of comprehension instruction?</a:t>
            </a:r>
          </a:p>
        </p:txBody>
      </p:sp>
      <p:sp>
        <p:nvSpPr>
          <p:cNvPr id="11" name="UTurnArrow"/>
          <p:cNvSpPr>
            <a:spLocks noEditPoints="1" noChangeArrowheads="1"/>
          </p:cNvSpPr>
          <p:nvPr/>
        </p:nvSpPr>
        <p:spPr bwMode="auto">
          <a:xfrm>
            <a:off x="2819400" y="3775075"/>
            <a:ext cx="828675" cy="9493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557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lnTo>
                  <a:pt x="15663" y="14865"/>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12" name="Picture 5" descr="j030429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0" y="5375275"/>
            <a:ext cx="1947863" cy="87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a:spLocks noChangeArrowheads="1"/>
          </p:cNvSpPr>
          <p:nvPr/>
        </p:nvSpPr>
        <p:spPr bwMode="auto">
          <a:xfrm>
            <a:off x="4662055" y="2495014"/>
            <a:ext cx="1905000" cy="3662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400" dirty="0">
                <a:solidFill>
                  <a:srgbClr val="000000"/>
                </a:solidFill>
                <a:latin typeface="+mj-lt"/>
              </a:rPr>
              <a:t>Think</a:t>
            </a:r>
          </a:p>
          <a:p>
            <a:pPr eaLnBrk="1" hangingPunct="1"/>
            <a:endParaRPr lang="en-US" sz="5000" dirty="0">
              <a:solidFill>
                <a:srgbClr val="000000"/>
              </a:solidFill>
              <a:latin typeface="+mj-lt"/>
            </a:endParaRPr>
          </a:p>
          <a:p>
            <a:pPr eaLnBrk="1" hangingPunct="1"/>
            <a:r>
              <a:rPr lang="en-US" sz="4400" dirty="0">
                <a:solidFill>
                  <a:srgbClr val="000000"/>
                </a:solidFill>
                <a:latin typeface="+mj-lt"/>
              </a:rPr>
              <a:t>Turn</a:t>
            </a:r>
          </a:p>
          <a:p>
            <a:pPr eaLnBrk="1" hangingPunct="1"/>
            <a:endParaRPr lang="en-US" sz="5000" dirty="0">
              <a:solidFill>
                <a:srgbClr val="000000"/>
              </a:solidFill>
              <a:latin typeface="+mj-lt"/>
            </a:endParaRPr>
          </a:p>
          <a:p>
            <a:pPr eaLnBrk="1" hangingPunct="1"/>
            <a:r>
              <a:rPr lang="en-US" sz="4400" dirty="0">
                <a:solidFill>
                  <a:srgbClr val="000000"/>
                </a:solidFill>
                <a:latin typeface="+mj-lt"/>
              </a:rPr>
              <a:t>Talk </a:t>
            </a:r>
          </a:p>
        </p:txBody>
      </p:sp>
      <p:sp>
        <p:nvSpPr>
          <p:cNvPr id="1946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D7BA13-2704-4D07-947F-87114764CC35}" type="slidenum">
              <a:rPr lang="en-US" smtClean="0">
                <a:solidFill>
                  <a:schemeClr val="tx1">
                    <a:lumMod val="50000"/>
                    <a:lumOff val="50000"/>
                  </a:schemeClr>
                </a:solidFill>
              </a:rPr>
              <a:pPr eaLnBrk="1" hangingPunct="1"/>
              <a:t>3</a:t>
            </a:fld>
            <a:endParaRPr lang="en-US" dirty="0" smtClean="0">
              <a:solidFill>
                <a:schemeClr val="tx1">
                  <a:lumMod val="50000"/>
                  <a:lumOff val="50000"/>
                </a:schemeClr>
              </a:solidFill>
            </a:endParaRPr>
          </a:p>
        </p:txBody>
      </p:sp>
      <p:sp>
        <p:nvSpPr>
          <p:cNvPr id="8"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2974730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ssolve">
                                      <p:cBhvr>
                                        <p:cTn id="7" dur="1000"/>
                                        <p:tgtEl>
                                          <p:spTgt spid="9219"/>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dissolve">
                                      <p:cBhvr>
                                        <p:cTn id="10" dur="500"/>
                                        <p:tgtEl>
                                          <p:spTgt spid="13">
                                            <p:txEl>
                                              <p:pRg st="0" end="0"/>
                                            </p:txEl>
                                          </p:spTgt>
                                        </p:tgtEl>
                                      </p:cBhvr>
                                    </p:animEffect>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1000"/>
                                        <p:tgtEl>
                                          <p:spTgt spid="11"/>
                                        </p:tgtEl>
                                      </p:cBhvr>
                                    </p:animEffect>
                                  </p:childTnLst>
                                </p:cTn>
                              </p:par>
                              <p:par>
                                <p:cTn id="15" presetID="9" presetClass="entr" presetSubtype="0"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childTnLst>
                          </p:cTn>
                        </p:par>
                        <p:par>
                          <p:cTn id="18" fill="hold" nodeType="afterGroup">
                            <p:stCondLst>
                              <p:cond delay="2000"/>
                            </p:stCondLst>
                            <p:childTnLst>
                              <p:par>
                                <p:cTn id="19" presetID="9"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1000"/>
                                        <p:tgtEl>
                                          <p:spTgt spid="12"/>
                                        </p:tgtEl>
                                      </p:cBhvr>
                                    </p:animEffect>
                                  </p:childTnLst>
                                </p:cTn>
                              </p:par>
                              <p:par>
                                <p:cTn id="22" presetID="9" presetClass="entr" presetSubtype="0" fill="hold"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dissolve">
                                      <p:cBhvr>
                                        <p:cTn id="2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67000" y="3962400"/>
            <a:ext cx="12954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371600" y="3962400"/>
            <a:ext cx="1219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905000" y="1066800"/>
            <a:ext cx="838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1" name="Rectangle 9"/>
          <p:cNvSpPr>
            <a:spLocks noGrp="1" noChangeArrowheads="1"/>
          </p:cNvSpPr>
          <p:nvPr>
            <p:ph type="body" sz="half" idx="4294967295"/>
          </p:nvPr>
        </p:nvSpPr>
        <p:spPr>
          <a:xfrm>
            <a:off x="4572000" y="884237"/>
            <a:ext cx="4038600" cy="5745163"/>
          </a:xfrm>
        </p:spPr>
        <p:txBody>
          <a:bodyPr/>
          <a:lstStyle/>
          <a:p>
            <a:pPr eaLnBrk="1" hangingPunct="1">
              <a:buFont typeface="Arial" pitchFamily="34" charset="0"/>
              <a:buNone/>
            </a:pPr>
            <a:endParaRPr lang="en-US" sz="800" smtClean="0">
              <a:latin typeface="Gemelli" pitchFamily="2" charset="0"/>
            </a:endParaRPr>
          </a:p>
          <a:p>
            <a:pPr eaLnBrk="1" hangingPunct="1">
              <a:buFont typeface="Arial" pitchFamily="34" charset="0"/>
              <a:buNone/>
            </a:pPr>
            <a:r>
              <a:rPr lang="en-US" sz="2600" smtClean="0">
                <a:latin typeface="Bradley Hand ITC" pitchFamily="66" charset="0"/>
              </a:rPr>
              <a:t>tossing kids up in the air</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Is it summer? Chinook? </a:t>
            </a:r>
          </a:p>
          <a:p>
            <a:pPr eaLnBrk="1" hangingPunct="1">
              <a:buFont typeface="Arial" pitchFamily="34" charset="0"/>
              <a:buNone/>
            </a:pPr>
            <a:endParaRPr lang="en-US" smtClean="0">
              <a:latin typeface="Bradley Hand ITC" pitchFamily="66" charset="0"/>
            </a:endParaRPr>
          </a:p>
          <a:p>
            <a:pPr eaLnBrk="1" hangingPunct="1">
              <a:buFont typeface="Arial" pitchFamily="34" charset="0"/>
              <a:buNone/>
            </a:pPr>
            <a:r>
              <a:rPr lang="en-US" sz="2600" smtClean="0">
                <a:latin typeface="Bradley Hand ITC" pitchFamily="66" charset="0"/>
              </a:rPr>
              <a:t>it’s outside</a:t>
            </a:r>
          </a:p>
          <a:p>
            <a:pPr eaLnBrk="1" hangingPunct="1">
              <a:buFont typeface="Arial" pitchFamily="34" charset="0"/>
              <a:buNone/>
            </a:pPr>
            <a:endParaRPr lang="en-US" sz="2800" smtClean="0">
              <a:latin typeface="Bradley Hand ITC" pitchFamily="66" charset="0"/>
            </a:endParaRPr>
          </a:p>
          <a:p>
            <a:pPr eaLnBrk="1" hangingPunct="1">
              <a:buFont typeface="Arial" pitchFamily="34" charset="0"/>
              <a:buNone/>
            </a:pPr>
            <a:r>
              <a:rPr lang="en-US" sz="2600" smtClean="0">
                <a:latin typeface="Bradley Hand ITC" pitchFamily="66" charset="0"/>
              </a:rPr>
              <a:t>bouncing… </a:t>
            </a:r>
          </a:p>
          <a:p>
            <a:pPr eaLnBrk="1" hangingPunct="1">
              <a:buFont typeface="Arial" pitchFamily="34" charset="0"/>
              <a:buNone/>
            </a:pPr>
            <a:r>
              <a:rPr lang="en-US" sz="2600" smtClean="0">
                <a:latin typeface="Bradley Hand ITC" pitchFamily="66" charset="0"/>
              </a:rPr>
              <a:t>jump + bounce = jouncing</a:t>
            </a:r>
          </a:p>
          <a:p>
            <a:pPr eaLnBrk="1" hangingPunct="1">
              <a:buFont typeface="Arial" pitchFamily="34" charset="0"/>
              <a:buNone/>
            </a:pPr>
            <a:endParaRPr lang="en-US" sz="800" smtClean="0">
              <a:latin typeface="Bradley Hand ITC" pitchFamily="66" charset="0"/>
            </a:endParaRPr>
          </a:p>
          <a:p>
            <a:pPr eaLnBrk="1" hangingPunct="1">
              <a:buFont typeface="Arial" pitchFamily="34" charset="0"/>
              <a:buNone/>
            </a:pPr>
            <a:r>
              <a:rPr lang="en-US" sz="2600" smtClean="0">
                <a:latin typeface="Bradley Hand ITC" pitchFamily="66" charset="0"/>
              </a:rPr>
              <a:t>everywhere…lots of fun</a:t>
            </a:r>
          </a:p>
          <a:p>
            <a:pPr eaLnBrk="1" hangingPunct="1">
              <a:buFont typeface="Arial" pitchFamily="34" charset="0"/>
              <a:buNone/>
            </a:pPr>
            <a:endParaRPr lang="en-US" sz="2600" smtClean="0">
              <a:latin typeface="Bradley Hand ITC" pitchFamily="66" charset="0"/>
            </a:endParaRPr>
          </a:p>
          <a:p>
            <a:pPr eaLnBrk="1" hangingPunct="1">
              <a:buFont typeface="Arial" pitchFamily="34" charset="0"/>
              <a:buNone/>
            </a:pPr>
            <a:r>
              <a:rPr lang="en-US" sz="2600" smtClean="0">
                <a:latin typeface="Bradley Hand ITC" pitchFamily="66" charset="0"/>
              </a:rPr>
              <a:t>gymnastics?</a:t>
            </a:r>
          </a:p>
          <a:p>
            <a:pPr eaLnBrk="1" hangingPunct="1">
              <a:buFont typeface="Arial" pitchFamily="34" charset="0"/>
              <a:buNone/>
            </a:pPr>
            <a:endParaRPr lang="en-US" sz="2400" smtClean="0">
              <a:latin typeface="Gemelli" pitchFamily="2" charset="0"/>
            </a:endParaRPr>
          </a:p>
          <a:p>
            <a:pPr eaLnBrk="1" hangingPunct="1">
              <a:buFont typeface="Arial" pitchFamily="34" charset="0"/>
              <a:buNone/>
            </a:pPr>
            <a:endParaRPr lang="en-US" sz="2700" smtClean="0"/>
          </a:p>
        </p:txBody>
      </p:sp>
      <p:pic>
        <p:nvPicPr>
          <p:cNvPr id="8203" name="Picture 11" descr="MMj02364090000[1]"/>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2713037"/>
            <a:ext cx="738188"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2057400" y="914400"/>
            <a:ext cx="5029200" cy="708025"/>
          </a:xfrm>
          <a:prstGeom prst="rect">
            <a:avLst/>
          </a:prstGeom>
          <a:noFill/>
        </p:spPr>
        <p:txBody>
          <a:bodyPr>
            <a:spAutoFit/>
          </a:bodyPr>
          <a:lstStyle/>
          <a:p>
            <a:pPr>
              <a:defRPr/>
            </a:pPr>
            <a:r>
              <a:rPr lang="en-US" sz="4000" dirty="0">
                <a:latin typeface="+mn-lt"/>
              </a:rPr>
              <a:t>Monitoring &amp; Clarifying</a:t>
            </a:r>
          </a:p>
        </p:txBody>
      </p:sp>
      <p:pic>
        <p:nvPicPr>
          <p:cNvPr id="13" name="Picture 2" descr="C:\Documents and Settings\ddycha\Local Settings\Temporary Internet Files\Content.IE5\PICBQBTG\MCj04242520000[1].wmf"/>
          <p:cNvPicPr>
            <a:picLocks noChangeAspect="1" noChangeArrowheads="1"/>
          </p:cNvPicPr>
          <p:nvPr/>
        </p:nvPicPr>
        <p:blipFill>
          <a:blip r:embed="rId4" cstate="print">
            <a:grayscl/>
            <a:extLst>
              <a:ext uri="{28A0092B-C50C-407E-A947-70E740481C1C}">
                <a14:useLocalDpi xmlns:a14="http://schemas.microsoft.com/office/drawing/2010/main" xmlns="" val="0"/>
              </a:ext>
            </a:extLst>
          </a:blip>
          <a:srcRect/>
          <a:stretch>
            <a:fillRect/>
          </a:stretch>
        </p:blipFill>
        <p:spPr bwMode="auto">
          <a:xfrm>
            <a:off x="2570018" y="2024856"/>
            <a:ext cx="3743325" cy="3722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FD18EF-7D22-4374-863B-68E0B5303A13}" type="slidenum">
              <a:rPr lang="en-US" smtClean="0">
                <a:solidFill>
                  <a:schemeClr val="tx1">
                    <a:lumMod val="50000"/>
                    <a:lumOff val="50000"/>
                  </a:schemeClr>
                </a:solidFill>
              </a:rPr>
              <a:pPr eaLnBrk="1" hangingPunct="1"/>
              <a:t>30</a:t>
            </a:fld>
            <a:endParaRPr lang="en-US" dirty="0" smtClean="0">
              <a:solidFill>
                <a:schemeClr val="tx1">
                  <a:lumMod val="50000"/>
                  <a:lumOff val="50000"/>
                </a:schemeClr>
              </a:solidFill>
            </a:endParaRPr>
          </a:p>
        </p:txBody>
      </p:sp>
      <p:sp>
        <p:nvSpPr>
          <p:cNvPr id="8195" name="Rectangle 3"/>
          <p:cNvSpPr>
            <a:spLocks noGrp="1" noChangeArrowheads="1"/>
          </p:cNvSpPr>
          <p:nvPr>
            <p:ph type="body" sz="half" idx="4294967295"/>
          </p:nvPr>
        </p:nvSpPr>
        <p:spPr>
          <a:xfrm>
            <a:off x="381000" y="1036637"/>
            <a:ext cx="4267200" cy="5745163"/>
          </a:xfrm>
        </p:spPr>
        <p:txBody>
          <a:bodyPr/>
          <a:lstStyle/>
          <a:p>
            <a:pPr eaLnBrk="1" hangingPunct="1">
              <a:buFont typeface="Arial" pitchFamily="34" charset="0"/>
              <a:buNone/>
            </a:pPr>
            <a:r>
              <a:rPr lang="en-US" sz="2700" dirty="0" smtClean="0"/>
              <a:t>I send you flying in the air,</a:t>
            </a:r>
          </a:p>
          <a:p>
            <a:pPr eaLnBrk="1" hangingPunct="1">
              <a:buFont typeface="Arial" pitchFamily="34" charset="0"/>
              <a:buNone/>
            </a:pPr>
            <a:endParaRPr lang="en-US" sz="2700" dirty="0" smtClean="0"/>
          </a:p>
          <a:p>
            <a:pPr eaLnBrk="1" hangingPunct="1">
              <a:buFont typeface="Arial" pitchFamily="34" charset="0"/>
              <a:buNone/>
            </a:pPr>
            <a:r>
              <a:rPr lang="en-US" sz="2700" dirty="0" smtClean="0"/>
              <a:t>warm wind whistling</a:t>
            </a:r>
          </a:p>
          <a:p>
            <a:pPr eaLnBrk="1" hangingPunct="1"/>
            <a:endParaRPr lang="en-US" sz="2700" dirty="0" smtClean="0"/>
          </a:p>
          <a:p>
            <a:pPr eaLnBrk="1" hangingPunct="1">
              <a:buFont typeface="Arial" pitchFamily="34" charset="0"/>
              <a:buNone/>
            </a:pPr>
            <a:r>
              <a:rPr lang="en-US" sz="2700" dirty="0" smtClean="0"/>
              <a:t>through your hair;</a:t>
            </a:r>
          </a:p>
          <a:p>
            <a:pPr eaLnBrk="1" hangingPunct="1"/>
            <a:endParaRPr lang="en-US" sz="2800" dirty="0" smtClean="0"/>
          </a:p>
          <a:p>
            <a:pPr eaLnBrk="1" hangingPunct="1">
              <a:buFont typeface="Arial" pitchFamily="34" charset="0"/>
              <a:buNone/>
            </a:pPr>
            <a:r>
              <a:rPr lang="en-US" sz="2700" dirty="0" smtClean="0"/>
              <a:t>you’re jumping, jouncing,</a:t>
            </a:r>
          </a:p>
          <a:p>
            <a:pPr eaLnBrk="1" hangingPunct="1">
              <a:buFont typeface="Arial" pitchFamily="34" charset="0"/>
              <a:buNone/>
            </a:pPr>
            <a:endParaRPr lang="en-US" dirty="0" smtClean="0"/>
          </a:p>
          <a:p>
            <a:pPr eaLnBrk="1" hangingPunct="1">
              <a:buFont typeface="Arial" pitchFamily="34" charset="0"/>
              <a:buNone/>
            </a:pPr>
            <a:r>
              <a:rPr lang="en-US" sz="2700" dirty="0" smtClean="0"/>
              <a:t>all around;</a:t>
            </a:r>
          </a:p>
          <a:p>
            <a:pPr eaLnBrk="1" hangingPunct="1">
              <a:buFont typeface="Arial" pitchFamily="34" charset="0"/>
              <a:buNone/>
            </a:pPr>
            <a:endParaRPr lang="en-US" sz="2700" dirty="0" smtClean="0"/>
          </a:p>
          <a:p>
            <a:pPr eaLnBrk="1" hangingPunct="1">
              <a:buFont typeface="Arial" pitchFamily="34" charset="0"/>
              <a:buNone/>
            </a:pPr>
            <a:r>
              <a:rPr lang="en-US" sz="2700" dirty="0" smtClean="0"/>
              <a:t>somersaulting,</a:t>
            </a:r>
          </a:p>
        </p:txBody>
      </p:sp>
      <p:sp>
        <p:nvSpPr>
          <p:cNvPr id="11"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2188131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1" nodeType="clickEffect">
                                  <p:stCondLst>
                                    <p:cond delay="0"/>
                                  </p:stCondLst>
                                  <p:childTnLst>
                                    <p:animMotion origin="layout" path="M 0 -3.7037E-6 L 0.36667 0.63727 " pathEditMode="relative" rAng="0" ptsTypes="AA">
                                      <p:cBhvr>
                                        <p:cTn id="12" dur="2000" fill="hold"/>
                                        <p:tgtEl>
                                          <p:spTgt spid="12"/>
                                        </p:tgtEl>
                                        <p:attrNameLst>
                                          <p:attrName>ppt_x</p:attrName>
                                          <p:attrName>ppt_y</p:attrName>
                                        </p:attrNameLst>
                                      </p:cBhvr>
                                      <p:rCtr x="18300" y="31900"/>
                                    </p:animMotion>
                                  </p:childTnLst>
                                </p:cTn>
                              </p:par>
                              <p:par>
                                <p:cTn id="13" presetID="0" presetClass="path" presetSubtype="0" accel="50000" decel="50000" fill="hold" nodeType="withEffect">
                                  <p:stCondLst>
                                    <p:cond delay="0"/>
                                  </p:stCondLst>
                                  <p:childTnLst>
                                    <p:animMotion origin="layout" path="M -4.16667E-6 4.44444E-6 L 0.39532 0.3493 " pathEditMode="relative" rAng="0" ptsTypes="AA">
                                      <p:cBhvr>
                                        <p:cTn id="14" dur="2000" fill="hold"/>
                                        <p:tgtEl>
                                          <p:spTgt spid="13"/>
                                        </p:tgtEl>
                                        <p:attrNameLst>
                                          <p:attrName>ppt_x</p:attrName>
                                          <p:attrName>ppt_y</p:attrName>
                                        </p:attrNameLst>
                                      </p:cBhvr>
                                      <p:rCtr x="19800" y="17500"/>
                                    </p:animMotion>
                                  </p:childTnLst>
                                </p:cTn>
                              </p:par>
                              <p:par>
                                <p:cTn id="15" presetID="6" presetClass="emph" presetSubtype="0" fill="hold" nodeType="withEffect">
                                  <p:stCondLst>
                                    <p:cond delay="0"/>
                                  </p:stCondLst>
                                  <p:childTnLst>
                                    <p:animScale>
                                      <p:cBhvr>
                                        <p:cTn id="16" dur="2000" fill="hold"/>
                                        <p:tgtEl>
                                          <p:spTgt spid="13"/>
                                        </p:tgtEl>
                                      </p:cBhvr>
                                      <p:by x="25000" y="25000"/>
                                    </p:animScale>
                                  </p:childTnLst>
                                </p:cTn>
                              </p:par>
                              <p:par>
                                <p:cTn id="17" presetID="6" presetClass="emph" presetSubtype="0" fill="hold" grpId="2" nodeType="withEffect">
                                  <p:stCondLst>
                                    <p:cond delay="0"/>
                                  </p:stCondLst>
                                  <p:childTnLst>
                                    <p:animScale>
                                      <p:cBhvr>
                                        <p:cTn id="18" dur="2000" fill="hold"/>
                                        <p:tgtEl>
                                          <p:spTgt spid="12"/>
                                        </p:tgtEl>
                                      </p:cBhvr>
                                      <p:by x="50000" y="50000"/>
                                    </p:animScale>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8195">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195">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195">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195">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195">
                                            <p:txEl>
                                              <p:pRg st="10" end="1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201">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01">
                                            <p:txEl>
                                              <p:pRg st="3" end="3"/>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201">
                                            <p:txEl>
                                              <p:pRg st="5" end="5"/>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201">
                                            <p:txEl>
                                              <p:pRg st="7" end="7"/>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201">
                                            <p:txEl>
                                              <p:pRg st="8" end="8"/>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201">
                                            <p:txEl>
                                              <p:pRg st="10" end="10"/>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201">
                                            <p:txEl>
                                              <p:pRg st="12" end="12"/>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8201" grpId="0" build="p"/>
      <p:bldP spid="12" grpId="0"/>
      <p:bldP spid="12" grpId="1"/>
      <p:bldP spid="12" grpId="2"/>
      <p:bldP spid="819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20782" y="762000"/>
            <a:ext cx="9123218" cy="1143000"/>
          </a:xfrm>
        </p:spPr>
        <p:txBody>
          <a:bodyPr/>
          <a:lstStyle/>
          <a:p>
            <a:pPr eaLnBrk="1" hangingPunct="1"/>
            <a:r>
              <a:rPr lang="en-US" dirty="0" smtClean="0"/>
              <a:t>Monitoring &amp; Clarifying</a:t>
            </a:r>
          </a:p>
        </p:txBody>
      </p:sp>
      <p:sp>
        <p:nvSpPr>
          <p:cNvPr id="70659" name="Rectangle 3"/>
          <p:cNvSpPr>
            <a:spLocks noGrp="1" noChangeArrowheads="1"/>
          </p:cNvSpPr>
          <p:nvPr>
            <p:ph type="body" idx="4294967295"/>
          </p:nvPr>
        </p:nvSpPr>
        <p:spPr>
          <a:xfrm>
            <a:off x="533400" y="1295400"/>
            <a:ext cx="8229600" cy="4495800"/>
          </a:xfrm>
        </p:spPr>
        <p:txBody>
          <a:bodyPr/>
          <a:lstStyle/>
          <a:p>
            <a:pPr eaLnBrk="1" hangingPunct="1"/>
            <a:endParaRPr lang="en-US" dirty="0" smtClean="0"/>
          </a:p>
          <a:p>
            <a:pPr eaLnBrk="1" hangingPunct="1"/>
            <a:r>
              <a:rPr lang="en-US" dirty="0" smtClean="0"/>
              <a:t>Reflect on your thinking. </a:t>
            </a:r>
            <a:endParaRPr lang="en-US" sz="1200" dirty="0" smtClean="0"/>
          </a:p>
          <a:p>
            <a:pPr eaLnBrk="1" hangingPunct="1">
              <a:buFont typeface="Arial" pitchFamily="34" charset="0"/>
              <a:buNone/>
            </a:pPr>
            <a:endParaRPr lang="en-US" sz="900" dirty="0" smtClean="0"/>
          </a:p>
          <a:p>
            <a:pPr eaLnBrk="1" hangingPunct="1"/>
            <a:r>
              <a:rPr lang="en-US" dirty="0" smtClean="0"/>
              <a:t>Did you </a:t>
            </a:r>
            <a:r>
              <a:rPr lang="en-US" b="1" i="1" dirty="0" smtClean="0"/>
              <a:t>monitor and clarify </a:t>
            </a:r>
            <a:r>
              <a:rPr lang="en-US" dirty="0" smtClean="0"/>
              <a:t>while reading?</a:t>
            </a:r>
          </a:p>
          <a:p>
            <a:pPr eaLnBrk="1" hangingPunct="1"/>
            <a:endParaRPr lang="en-US" b="1" dirty="0" smtClean="0">
              <a:latin typeface="Comic Sans MS" pitchFamily="66" charset="0"/>
            </a:endParaRPr>
          </a:p>
          <a:p>
            <a:pPr eaLnBrk="1" hangingPunct="1"/>
            <a:endParaRPr lang="en-US" b="1" dirty="0" smtClean="0">
              <a:latin typeface="Comic Sans MS" pitchFamily="66" charset="0"/>
            </a:endParaRPr>
          </a:p>
          <a:p>
            <a:pPr eaLnBrk="1" hangingPunct="1">
              <a:buFont typeface="Arial" pitchFamily="34" charset="0"/>
              <a:buNone/>
            </a:pPr>
            <a:endParaRPr lang="en-US" sz="2000" b="1" dirty="0" smtClean="0">
              <a:latin typeface="Comic Sans MS" pitchFamily="66" charset="0"/>
            </a:endParaRPr>
          </a:p>
          <a:p>
            <a:pPr eaLnBrk="1" hangingPunct="1">
              <a:buFont typeface="Arial" pitchFamily="34" charset="0"/>
              <a:buNone/>
            </a:pPr>
            <a:r>
              <a:rPr lang="en-US" b="1" dirty="0" smtClean="0">
                <a:latin typeface="Comic Sans MS" pitchFamily="66" charset="0"/>
              </a:rPr>
              <a:t>                        </a:t>
            </a:r>
            <a:r>
              <a:rPr lang="en-US" b="1" dirty="0" smtClean="0">
                <a:latin typeface="+mj-lt"/>
              </a:rPr>
              <a:t>Think</a:t>
            </a:r>
          </a:p>
        </p:txBody>
      </p:sp>
      <p:pic>
        <p:nvPicPr>
          <p:cNvPr id="70661" name="Picture 5" descr="j0323763"/>
          <p:cNvPicPr>
            <a:picLocks noGrp="1" noChangeAspect="1" noChangeArrowheads="1" noCrop="1"/>
          </p:cNvPicPr>
          <p:nvPr>
            <p:ph sz="half" idx="4294967295"/>
          </p:nvPr>
        </p:nvPicPr>
        <p:blipFill>
          <a:blip r:embed="rId3" cstate="print">
            <a:extLst>
              <a:ext uri="{28A0092B-C50C-407E-A947-70E740481C1C}">
                <a14:useLocalDpi xmlns:a14="http://schemas.microsoft.com/office/drawing/2010/main" xmlns="" val="0"/>
              </a:ext>
            </a:extLst>
          </a:blip>
          <a:srcRect/>
          <a:stretch>
            <a:fillRect/>
          </a:stretch>
        </p:blipFill>
        <p:spPr>
          <a:xfrm>
            <a:off x="2819400" y="4114800"/>
            <a:ext cx="1338263" cy="1447800"/>
          </a:xfrm>
        </p:spPr>
      </p:pic>
      <p:pic>
        <p:nvPicPr>
          <p:cNvPr id="6" name="Picture 2" descr="C:\Documents and Settings\ddycha\Local Settings\Temporary Internet Files\Content.IE5\PICBQBTG\MCj04242520000[1].wmf"/>
          <p:cNvPicPr>
            <a:picLocks noChangeAspect="1" noChangeArrowheads="1"/>
          </p:cNvPicPr>
          <p:nvPr/>
        </p:nvPicPr>
        <p:blipFill>
          <a:blip r:embed="rId4" cstate="print">
            <a:grayscl/>
            <a:extLst>
              <a:ext uri="{28A0092B-C50C-407E-A947-70E740481C1C}">
                <a14:useLocalDpi xmlns:a14="http://schemas.microsoft.com/office/drawing/2010/main" xmlns="" val="0"/>
              </a:ext>
            </a:extLst>
          </a:blip>
          <a:srcRect/>
          <a:stretch>
            <a:fillRect/>
          </a:stretch>
        </p:blipFill>
        <p:spPr bwMode="auto">
          <a:xfrm>
            <a:off x="7315200" y="909638"/>
            <a:ext cx="838200" cy="83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A7B8CF-CE5B-4679-BCB1-DE30261760D6}" type="slidenum">
              <a:rPr lang="en-US" smtClean="0">
                <a:solidFill>
                  <a:schemeClr val="tx1">
                    <a:lumMod val="50000"/>
                    <a:lumOff val="50000"/>
                  </a:schemeClr>
                </a:solidFill>
              </a:rPr>
              <a:pPr eaLnBrk="1" hangingPunct="1"/>
              <a:t>31</a:t>
            </a:fld>
            <a:endParaRPr lang="en-US" dirty="0" smtClean="0">
              <a:solidFill>
                <a:schemeClr val="tx1">
                  <a:lumMod val="50000"/>
                  <a:lumOff val="50000"/>
                </a:schemeClr>
              </a:solidFill>
            </a:endParaRPr>
          </a:p>
        </p:txBody>
      </p:sp>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264856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0659">
                                            <p:txEl>
                                              <p:pRg st="3" end="3"/>
                                            </p:txEl>
                                          </p:spTgt>
                                        </p:tgtEl>
                                        <p:attrNameLst>
                                          <p:attrName>style.visibility</p:attrName>
                                        </p:attrNameLst>
                                      </p:cBhvr>
                                      <p:to>
                                        <p:strVal val="visible"/>
                                      </p:to>
                                    </p:set>
                                    <p:animEffect transition="in" filter="fade">
                                      <p:cBhvr>
                                        <p:cTn id="11" dur="1000"/>
                                        <p:tgtEl>
                                          <p:spTgt spid="70659">
                                            <p:txEl>
                                              <p:pRg st="3" end="3"/>
                                            </p:txEl>
                                          </p:spTgt>
                                        </p:tgtEl>
                                      </p:cBhvr>
                                    </p:animEffect>
                                  </p:childTnLst>
                                </p:cTn>
                              </p:par>
                            </p:childTnLst>
                          </p:cTn>
                        </p:par>
                        <p:par>
                          <p:cTn id="12" fill="hold" nodeType="afterGroup">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70661"/>
                                        </p:tgtEl>
                                        <p:attrNameLst>
                                          <p:attrName>style.visibility</p:attrName>
                                        </p:attrNameLst>
                                      </p:cBhvr>
                                      <p:to>
                                        <p:strVal val="visible"/>
                                      </p:to>
                                    </p:set>
                                    <p:animEffect transition="in" filter="fade">
                                      <p:cBhvr>
                                        <p:cTn id="15" dur="1000"/>
                                        <p:tgtEl>
                                          <p:spTgt spid="70661"/>
                                        </p:tgtEl>
                                      </p:cBhvr>
                                    </p:animEffect>
                                  </p:childTnLst>
                                </p:cTn>
                              </p:par>
                              <p:par>
                                <p:cTn id="16" presetID="10" presetClass="entr" presetSubtype="0" fill="hold" nodeType="withEffect">
                                  <p:stCondLst>
                                    <p:cond delay="1000"/>
                                  </p:stCondLst>
                                  <p:childTnLst>
                                    <p:set>
                                      <p:cBhvr>
                                        <p:cTn id="17" dur="1" fill="hold">
                                          <p:stCondLst>
                                            <p:cond delay="0"/>
                                          </p:stCondLst>
                                        </p:cTn>
                                        <p:tgtEl>
                                          <p:spTgt spid="70659">
                                            <p:txEl>
                                              <p:pRg st="7" end="7"/>
                                            </p:txEl>
                                          </p:spTgt>
                                        </p:tgtEl>
                                        <p:attrNameLst>
                                          <p:attrName>style.visibility</p:attrName>
                                        </p:attrNameLst>
                                      </p:cBhvr>
                                      <p:to>
                                        <p:strVal val="visible"/>
                                      </p:to>
                                    </p:set>
                                    <p:animEffect transition="in" filter="fade">
                                      <p:cBhvr>
                                        <p:cTn id="18" dur="1000"/>
                                        <p:tgtEl>
                                          <p:spTgt spid="70659">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600" y="2057400"/>
            <a:ext cx="4876800" cy="3124200"/>
          </a:xfrm>
          <a:prstGeom prst="rect">
            <a:avLst/>
          </a:prstGeom>
          <a:solidFill>
            <a:srgbClr val="1B80CB"/>
          </a:solidFill>
          <a:ln>
            <a:solidFill>
              <a:srgbClr val="1B80CB"/>
            </a:solidFill>
          </a:ln>
          <a:effectLst>
            <a:outerShdw blurRad="50800" dist="38100" dir="2700000" algn="tl"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r>
              <a:rPr lang="en-US" sz="4800" dirty="0">
                <a:solidFill>
                  <a:schemeClr val="tx1"/>
                </a:solidFill>
              </a:rPr>
              <a:t>What might this riddle be about?</a:t>
            </a:r>
          </a:p>
        </p:txBody>
      </p:sp>
      <p:sp>
        <p:nvSpPr>
          <p:cNvPr id="4711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B61EA2-9E05-40D7-B8F2-77454E4B8B23}" type="slidenum">
              <a:rPr lang="en-US" smtClean="0">
                <a:solidFill>
                  <a:schemeClr val="tx1">
                    <a:lumMod val="50000"/>
                    <a:lumOff val="50000"/>
                  </a:schemeClr>
                </a:solidFill>
              </a:rPr>
              <a:pPr eaLnBrk="1" hangingPunct="1"/>
              <a:t>32</a:t>
            </a:fld>
            <a:endParaRPr lang="en-US" dirty="0" smtClean="0">
              <a:solidFill>
                <a:schemeClr val="tx1">
                  <a:lumMod val="50000"/>
                  <a:lumOff val="50000"/>
                </a:schemeClr>
              </a:solidFill>
            </a:endParaRPr>
          </a:p>
        </p:txBody>
      </p:sp>
      <p:sp>
        <p:nvSpPr>
          <p:cNvPr id="4"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1906433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ddycha\Local Settings\Temporary Internet Files\Content.IE5\1C4IQTQ7\MPj04373100000[1].jpg"/>
          <p:cNvPicPr>
            <a:picLocks noChangeAspect="1" noChangeArrowheads="1"/>
          </p:cNvPicPr>
          <p:nvPr/>
        </p:nvPicPr>
        <p:blipFill>
          <a:blip r:embed="rId3" cstate="print">
            <a:clrChange>
              <a:clrFrom>
                <a:srgbClr val="8DD4E8"/>
              </a:clrFrom>
              <a:clrTo>
                <a:srgbClr val="8DD4E8">
                  <a:alpha val="0"/>
                </a:srgbClr>
              </a:clrTo>
            </a:clrChange>
            <a:extLst>
              <a:ext uri="{28A0092B-C50C-407E-A947-70E740481C1C}">
                <a14:useLocalDpi xmlns:a14="http://schemas.microsoft.com/office/drawing/2010/main" xmlns="" val="0"/>
              </a:ext>
            </a:extLst>
          </a:blip>
          <a:srcRect/>
          <a:stretch>
            <a:fillRect/>
          </a:stretch>
        </p:blipFill>
        <p:spPr bwMode="auto">
          <a:xfrm>
            <a:off x="0" y="-144463"/>
            <a:ext cx="9144000" cy="700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ounded Rectangle 6"/>
          <p:cNvSpPr/>
          <p:nvPr/>
        </p:nvSpPr>
        <p:spPr>
          <a:xfrm>
            <a:off x="2667000" y="1752600"/>
            <a:ext cx="4038600" cy="3657600"/>
          </a:xfrm>
          <a:prstGeom prst="roundRect">
            <a:avLst/>
          </a:prstGeom>
          <a:solidFill>
            <a:schemeClr val="accent3">
              <a:lumMod val="40000"/>
              <a:lumOff val="60000"/>
              <a:alpha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black"/>
                </a:solidFill>
              </a:rPr>
              <a:t>I quietly dance                                              </a:t>
            </a:r>
          </a:p>
          <a:p>
            <a:pPr>
              <a:defRPr/>
            </a:pPr>
            <a:r>
              <a:rPr lang="en-US" dirty="0">
                <a:solidFill>
                  <a:prstClr val="black"/>
                </a:solidFill>
              </a:rPr>
              <a:t>As the warm wind blows,</a:t>
            </a:r>
          </a:p>
          <a:p>
            <a:pPr>
              <a:defRPr/>
            </a:pPr>
            <a:r>
              <a:rPr lang="en-US" dirty="0">
                <a:solidFill>
                  <a:prstClr val="black"/>
                </a:solidFill>
              </a:rPr>
              <a:t>Reaching my arms high up to the sky,         </a:t>
            </a:r>
          </a:p>
          <a:p>
            <a:pPr>
              <a:defRPr/>
            </a:pPr>
            <a:r>
              <a:rPr lang="en-US" dirty="0">
                <a:solidFill>
                  <a:prstClr val="black"/>
                </a:solidFill>
              </a:rPr>
              <a:t>Soaking up blessings from the heavens above.  </a:t>
            </a:r>
          </a:p>
          <a:p>
            <a:pPr>
              <a:defRPr/>
            </a:pPr>
            <a:r>
              <a:rPr lang="en-US" dirty="0">
                <a:solidFill>
                  <a:prstClr val="black"/>
                </a:solidFill>
              </a:rPr>
              <a:t>I stretch to stand		</a:t>
            </a:r>
          </a:p>
          <a:p>
            <a:pPr>
              <a:defRPr/>
            </a:pPr>
            <a:r>
              <a:rPr lang="en-US" dirty="0">
                <a:solidFill>
                  <a:prstClr val="black"/>
                </a:solidFill>
              </a:rPr>
              <a:t>         straight </a:t>
            </a:r>
          </a:p>
          <a:p>
            <a:pPr>
              <a:defRPr/>
            </a:pPr>
            <a:r>
              <a:rPr lang="en-US" dirty="0">
                <a:solidFill>
                  <a:prstClr val="black"/>
                </a:solidFill>
              </a:rPr>
              <a:t>                  and </a:t>
            </a:r>
          </a:p>
          <a:p>
            <a:pPr>
              <a:defRPr/>
            </a:pPr>
            <a:r>
              <a:rPr lang="en-US" dirty="0">
                <a:solidFill>
                  <a:prstClr val="black"/>
                </a:solidFill>
              </a:rPr>
              <a:t>                         tall, </a:t>
            </a:r>
          </a:p>
          <a:p>
            <a:pPr>
              <a:defRPr/>
            </a:pPr>
            <a:r>
              <a:rPr lang="en-US" dirty="0">
                <a:solidFill>
                  <a:prstClr val="black"/>
                </a:solidFill>
              </a:rPr>
              <a:t>Anchored safely to the ground.    </a:t>
            </a:r>
          </a:p>
          <a:p>
            <a:pPr>
              <a:defRPr/>
            </a:pPr>
            <a:r>
              <a:rPr lang="en-US" dirty="0">
                <a:solidFill>
                  <a:prstClr val="black"/>
                </a:solidFill>
              </a:rPr>
              <a:t>I am radiant and strong,                </a:t>
            </a:r>
          </a:p>
          <a:p>
            <a:pPr>
              <a:defRPr/>
            </a:pPr>
            <a:r>
              <a:rPr lang="en-US" dirty="0">
                <a:solidFill>
                  <a:prstClr val="black"/>
                </a:solidFill>
              </a:rPr>
              <a:t>As you find refuge in my shadow.    </a:t>
            </a:r>
          </a:p>
        </p:txBody>
      </p:sp>
      <p:sp>
        <p:nvSpPr>
          <p:cNvPr id="4813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1053855-DCFC-40DC-BD43-88EC409C222E}" type="slidenum">
              <a:rPr lang="en-US" smtClean="0">
                <a:solidFill>
                  <a:srgbClr val="898989"/>
                </a:solidFill>
                <a:latin typeface="Calibri" pitchFamily="34" charset="0"/>
              </a:rPr>
              <a:pPr eaLnBrk="1" hangingPunct="1"/>
              <a:t>33</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xmlns="" val="2871258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2209800" y="762000"/>
            <a:ext cx="457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284163" eaLnBrk="0" hangingPunct="0">
              <a:defRPr>
                <a:solidFill>
                  <a:schemeClr val="tx1"/>
                </a:solidFill>
                <a:latin typeface="Arial" pitchFamily="34" charset="0"/>
              </a:defRPr>
            </a:lvl1pPr>
            <a:lvl2pPr defTabSz="284163" eaLnBrk="0" hangingPunct="0">
              <a:defRPr>
                <a:solidFill>
                  <a:schemeClr val="tx1"/>
                </a:solidFill>
                <a:latin typeface="Arial" pitchFamily="34" charset="0"/>
              </a:defRPr>
            </a:lvl2pPr>
            <a:lvl3pPr marL="1143000" indent="-228600" defTabSz="284163" eaLnBrk="0" hangingPunct="0">
              <a:defRPr>
                <a:solidFill>
                  <a:schemeClr val="tx1"/>
                </a:solidFill>
                <a:latin typeface="Arial" pitchFamily="34" charset="0"/>
              </a:defRPr>
            </a:lvl3pPr>
            <a:lvl4pPr marL="1600200" indent="-228600" defTabSz="284163" eaLnBrk="0" hangingPunct="0">
              <a:defRPr>
                <a:solidFill>
                  <a:schemeClr val="tx1"/>
                </a:solidFill>
                <a:latin typeface="Arial" pitchFamily="34" charset="0"/>
              </a:defRPr>
            </a:lvl4pPr>
            <a:lvl5pPr marL="2057400" indent="-228600" defTabSz="284163" eaLnBrk="0" hangingPunct="0">
              <a:defRPr>
                <a:solidFill>
                  <a:schemeClr val="tx1"/>
                </a:solidFill>
                <a:latin typeface="Arial" pitchFamily="34" charset="0"/>
              </a:defRPr>
            </a:lvl5pPr>
            <a:lvl6pPr marL="2514600" indent="-228600" defTabSz="284163" eaLnBrk="0" fontAlgn="base" hangingPunct="0">
              <a:spcBef>
                <a:spcPct val="0"/>
              </a:spcBef>
              <a:spcAft>
                <a:spcPct val="0"/>
              </a:spcAft>
              <a:defRPr>
                <a:solidFill>
                  <a:schemeClr val="tx1"/>
                </a:solidFill>
                <a:latin typeface="Arial" pitchFamily="34" charset="0"/>
              </a:defRPr>
            </a:lvl6pPr>
            <a:lvl7pPr marL="2971800" indent="-228600" defTabSz="284163" eaLnBrk="0" fontAlgn="base" hangingPunct="0">
              <a:spcBef>
                <a:spcPct val="0"/>
              </a:spcBef>
              <a:spcAft>
                <a:spcPct val="0"/>
              </a:spcAft>
              <a:defRPr>
                <a:solidFill>
                  <a:schemeClr val="tx1"/>
                </a:solidFill>
                <a:latin typeface="Arial" pitchFamily="34" charset="0"/>
              </a:defRPr>
            </a:lvl7pPr>
            <a:lvl8pPr marL="3429000" indent="-228600" defTabSz="284163" eaLnBrk="0" fontAlgn="base" hangingPunct="0">
              <a:spcBef>
                <a:spcPct val="0"/>
              </a:spcBef>
              <a:spcAft>
                <a:spcPct val="0"/>
              </a:spcAft>
              <a:defRPr>
                <a:solidFill>
                  <a:schemeClr val="tx1"/>
                </a:solidFill>
                <a:latin typeface="Arial" pitchFamily="34" charset="0"/>
              </a:defRPr>
            </a:lvl8pPr>
            <a:lvl9pPr marL="3886200" indent="-228600" defTabSz="284163" eaLnBrk="0" fontAlgn="base" hangingPunct="0">
              <a:spcBef>
                <a:spcPct val="0"/>
              </a:spcBef>
              <a:spcAft>
                <a:spcPct val="0"/>
              </a:spcAft>
              <a:defRPr>
                <a:solidFill>
                  <a:schemeClr val="tx1"/>
                </a:solidFill>
                <a:latin typeface="Arial" pitchFamily="34" charset="0"/>
              </a:defRPr>
            </a:lvl9pPr>
          </a:lstStyle>
          <a:p>
            <a:pPr eaLnBrk="1" hangingPunct="1"/>
            <a:r>
              <a:rPr lang="en-US"/>
              <a:t>             </a:t>
            </a:r>
            <a:r>
              <a:rPr lang="en-US" b="1"/>
              <a:t>  </a:t>
            </a:r>
          </a:p>
          <a:p>
            <a:pPr eaLnBrk="1" hangingPunct="1"/>
            <a:r>
              <a:rPr lang="en-US" b="1"/>
              <a:t>               </a:t>
            </a:r>
            <a:endParaRPr lang="en-US" i="1"/>
          </a:p>
          <a:p>
            <a:pPr eaLnBrk="1" hangingPunct="1">
              <a:lnSpc>
                <a:spcPct val="120000"/>
              </a:lnSpc>
              <a:buFont typeface="Wingdings" pitchFamily="2" charset="2"/>
              <a:buNone/>
            </a:pPr>
            <a:endParaRPr lang="en-US"/>
          </a:p>
          <a:p>
            <a:pPr lvl="1" eaLnBrk="1" hangingPunct="1">
              <a:lnSpc>
                <a:spcPct val="120000"/>
              </a:lnSpc>
              <a:buFont typeface="Wingdings" pitchFamily="2" charset="2"/>
              <a:buNone/>
            </a:pPr>
            <a:endParaRPr lang="en-US"/>
          </a:p>
        </p:txBody>
      </p:sp>
      <p:sp>
        <p:nvSpPr>
          <p:cNvPr id="49155" name="Text Box 20"/>
          <p:cNvSpPr txBox="1">
            <a:spLocks noChangeArrowheads="1"/>
          </p:cNvSpPr>
          <p:nvPr/>
        </p:nvSpPr>
        <p:spPr bwMode="auto">
          <a:xfrm>
            <a:off x="4572000" y="4191000"/>
            <a:ext cx="1981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49156" name="Text Box 47"/>
          <p:cNvSpPr txBox="1">
            <a:spLocks noChangeArrowheads="1"/>
          </p:cNvSpPr>
          <p:nvPr/>
        </p:nvSpPr>
        <p:spPr bwMode="auto">
          <a:xfrm>
            <a:off x="3581400" y="838200"/>
            <a:ext cx="1905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sz="1400" b="1" i="1"/>
          </a:p>
        </p:txBody>
      </p:sp>
      <p:sp>
        <p:nvSpPr>
          <p:cNvPr id="49157" name="Title 23"/>
          <p:cNvSpPr>
            <a:spLocks noGrp="1"/>
          </p:cNvSpPr>
          <p:nvPr>
            <p:ph type="title"/>
          </p:nvPr>
        </p:nvSpPr>
        <p:spPr/>
        <p:txBody>
          <a:bodyPr/>
          <a:lstStyle/>
          <a:p>
            <a:pPr eaLnBrk="1" hangingPunct="1"/>
            <a:r>
              <a:rPr lang="en-US" dirty="0" smtClean="0"/>
              <a:t>Cognitive Strategies</a:t>
            </a:r>
          </a:p>
        </p:txBody>
      </p:sp>
      <p:sp>
        <p:nvSpPr>
          <p:cNvPr id="49158" name="Content Placeholder 25"/>
          <p:cNvSpPr>
            <a:spLocks noGrp="1"/>
          </p:cNvSpPr>
          <p:nvPr>
            <p:ph sz="half" idx="2"/>
          </p:nvPr>
        </p:nvSpPr>
        <p:spPr>
          <a:xfrm>
            <a:off x="6553200" y="1722437"/>
            <a:ext cx="2590800" cy="4754563"/>
          </a:xfrm>
        </p:spPr>
        <p:txBody>
          <a:bodyPr/>
          <a:lstStyle/>
          <a:p>
            <a:pPr marL="0" indent="0" eaLnBrk="1" hangingPunct="1">
              <a:buFont typeface="Arial" pitchFamily="34" charset="0"/>
              <a:buNone/>
            </a:pPr>
            <a:r>
              <a:rPr lang="en-US" smtClean="0"/>
              <a:t>Making Inferences &amp; Predictions</a:t>
            </a:r>
          </a:p>
          <a:p>
            <a:pPr marL="0" indent="0" eaLnBrk="1" hangingPunct="1">
              <a:buFont typeface="Arial" pitchFamily="34" charset="0"/>
              <a:buNone/>
            </a:pPr>
            <a:endParaRPr lang="en-US" sz="1600" smtClean="0"/>
          </a:p>
          <a:p>
            <a:pPr marL="0" indent="0" eaLnBrk="1" hangingPunct="1">
              <a:buFont typeface="Arial" pitchFamily="34" charset="0"/>
              <a:buNone/>
            </a:pPr>
            <a:r>
              <a:rPr lang="en-US" smtClean="0"/>
              <a:t>Determining Importance &amp; Summarizing</a:t>
            </a:r>
          </a:p>
          <a:p>
            <a:pPr marL="0" indent="0" eaLnBrk="1" hangingPunct="1">
              <a:buFont typeface="Arial" pitchFamily="34" charset="0"/>
              <a:buNone/>
            </a:pPr>
            <a:endParaRPr lang="en-US" smtClean="0"/>
          </a:p>
          <a:p>
            <a:pPr marL="0" indent="0" eaLnBrk="1" hangingPunct="1">
              <a:buFont typeface="Arial" pitchFamily="34" charset="0"/>
              <a:buNone/>
            </a:pPr>
            <a:r>
              <a:rPr lang="en-US" smtClean="0"/>
              <a:t>Monitoring &amp; Clarifying</a:t>
            </a:r>
          </a:p>
          <a:p>
            <a:pPr marL="0" indent="0" eaLnBrk="1" hangingPunct="1">
              <a:buFont typeface="Arial" pitchFamily="34" charset="0"/>
              <a:buNone/>
            </a:pPr>
            <a:endParaRPr lang="en-US" smtClean="0"/>
          </a:p>
        </p:txBody>
      </p:sp>
      <p:sp>
        <p:nvSpPr>
          <p:cNvPr id="29" name="Content Placeholder 28"/>
          <p:cNvSpPr>
            <a:spLocks noGrp="1"/>
          </p:cNvSpPr>
          <p:nvPr>
            <p:ph sz="half" idx="1"/>
          </p:nvPr>
        </p:nvSpPr>
        <p:spPr>
          <a:xfrm>
            <a:off x="1447800" y="1951037"/>
            <a:ext cx="2819400" cy="4525963"/>
          </a:xfrm>
        </p:spPr>
        <p:txBody>
          <a:bodyPr/>
          <a:lstStyle/>
          <a:p>
            <a:pPr marL="0" indent="0" eaLnBrk="1" hangingPunct="1">
              <a:buFont typeface="Arial" pitchFamily="34" charset="0"/>
              <a:buNone/>
              <a:defRPr/>
            </a:pPr>
            <a:r>
              <a:rPr lang="en-US" dirty="0" smtClean="0"/>
              <a:t>Making Connections</a:t>
            </a:r>
          </a:p>
          <a:p>
            <a:pPr marL="0" indent="0" eaLnBrk="1" hangingPunct="1">
              <a:buFont typeface="Arial" pitchFamily="34" charset="0"/>
              <a:buNone/>
              <a:defRPr/>
            </a:pPr>
            <a:endParaRPr lang="en-US" dirty="0" smtClean="0"/>
          </a:p>
          <a:p>
            <a:pPr marL="0" indent="0" eaLnBrk="1" hangingPunct="1">
              <a:buFont typeface="Arial" pitchFamily="34" charset="0"/>
              <a:buNone/>
              <a:defRPr/>
            </a:pPr>
            <a:r>
              <a:rPr lang="en-US" dirty="0" smtClean="0"/>
              <a:t>Asking &amp; Answering Questions</a:t>
            </a:r>
          </a:p>
          <a:p>
            <a:pPr marL="0" indent="0" eaLnBrk="1" hangingPunct="1">
              <a:buFont typeface="Arial" pitchFamily="34" charset="0"/>
              <a:buNone/>
              <a:defRPr/>
            </a:pPr>
            <a:endParaRPr lang="en-US" dirty="0" smtClean="0"/>
          </a:p>
          <a:p>
            <a:pPr marL="0" indent="0" eaLnBrk="1" hangingPunct="1">
              <a:buFont typeface="Arial" pitchFamily="34" charset="0"/>
              <a:buNone/>
              <a:defRPr/>
            </a:pPr>
            <a:r>
              <a:rPr lang="en-US" dirty="0" smtClean="0"/>
              <a:t>Creating Mental Images</a:t>
            </a:r>
          </a:p>
          <a:p>
            <a:pPr eaLnBrk="1" hangingPunct="1">
              <a:defRPr/>
            </a:pPr>
            <a:endParaRPr lang="en-US" dirty="0" smtClean="0"/>
          </a:p>
          <a:p>
            <a:pPr eaLnBrk="1" hangingPunct="1">
              <a:defRPr/>
            </a:pPr>
            <a:endParaRPr lang="en-US" dirty="0"/>
          </a:p>
        </p:txBody>
      </p:sp>
      <p:pic>
        <p:nvPicPr>
          <p:cNvPr id="4916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5227637"/>
            <a:ext cx="1122363"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61" name="Picture 3" descr="C:\Documents and Settings\ddycha\Local Settings\Temporary Internet Files\Content.IE5\D3TFXU7L\MCj03841720000[1].wmf"/>
          <p:cNvPicPr>
            <a:picLocks noChangeAspect="1" noChangeArrowheads="1"/>
          </p:cNvPicPr>
          <p:nvPr/>
        </p:nvPicPr>
        <p:blipFill>
          <a:blip r:embed="rId4" cstate="print">
            <a:grayscl/>
            <a:extLst>
              <a:ext uri="{28A0092B-C50C-407E-A947-70E740481C1C}">
                <a14:useLocalDpi xmlns:a14="http://schemas.microsoft.com/office/drawing/2010/main" xmlns="" val="0"/>
              </a:ext>
            </a:extLst>
          </a:blip>
          <a:srcRect/>
          <a:stretch>
            <a:fillRect/>
          </a:stretch>
        </p:blipFill>
        <p:spPr bwMode="auto">
          <a:xfrm>
            <a:off x="304800" y="3551237"/>
            <a:ext cx="9144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62" name="Picture 4" descr="C:\Documents and Settings\ddycha\Local Settings\Temporary Internet Files\Content.IE5\1TTJYVJL\MCj0329930000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515840">
            <a:off x="265113" y="2217737"/>
            <a:ext cx="976312"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63" name="Picture 32" descr="C:\Documents and Settings\ddycha\Local Settings\Temporary Internet Files\Content.IE5\PICBQBTG\MCj04242520000[1].wmf"/>
          <p:cNvPicPr>
            <a:picLocks noChangeAspect="1" noChangeArrowheads="1"/>
          </p:cNvPicPr>
          <p:nvPr/>
        </p:nvPicPr>
        <p:blipFill>
          <a:blip r:embed="rId6" cstate="print">
            <a:grayscl/>
            <a:extLst>
              <a:ext uri="{28A0092B-C50C-407E-A947-70E740481C1C}">
                <a14:useLocalDpi xmlns:a14="http://schemas.microsoft.com/office/drawing/2010/main" xmlns="" val="0"/>
              </a:ext>
            </a:extLst>
          </a:blip>
          <a:srcRect/>
          <a:stretch>
            <a:fillRect/>
          </a:stretch>
        </p:blipFill>
        <p:spPr bwMode="auto">
          <a:xfrm>
            <a:off x="4953000" y="5456237"/>
            <a:ext cx="1066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64" name="Picture 33" descr="C:\Documents and Settings\ddycha\Local Settings\Temporary Internet Files\Content.IE5\PICBQBTG\MCj02503920000[1].wmf"/>
          <p:cNvPicPr>
            <a:picLocks noChangeAspect="1" noChangeArrowheads="1"/>
          </p:cNvPicPr>
          <p:nvPr/>
        </p:nvPicPr>
        <p:blipFill>
          <a:blip r:embed="rId7" cstate="print">
            <a:grayscl/>
            <a:extLst>
              <a:ext uri="{28A0092B-C50C-407E-A947-70E740481C1C}">
                <a14:useLocalDpi xmlns:a14="http://schemas.microsoft.com/office/drawing/2010/main" xmlns="" val="0"/>
              </a:ext>
            </a:extLst>
          </a:blip>
          <a:srcRect/>
          <a:stretch>
            <a:fillRect/>
          </a:stretch>
        </p:blipFill>
        <p:spPr bwMode="auto">
          <a:xfrm>
            <a:off x="4989513" y="1874837"/>
            <a:ext cx="110648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65" name="Picture 6" descr="\\Uthsch-nas\devped\Shared_drives\TRF2\D - Elements of Understanding\Graphics\Strategy Icons\DIANDS_gif_files\DIANDS.g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16500" y="3703637"/>
            <a:ext cx="1003300"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66" name="Slide Number Placeholder 1"/>
          <p:cNvSpPr>
            <a:spLocks noGrp="1"/>
          </p:cNvSpPr>
          <p:nvPr>
            <p:ph type="sldNum" sz="quarter" idx="4294967295"/>
          </p:nvPr>
        </p:nvSpPr>
        <p:spPr bwMode="auto">
          <a:xfrm>
            <a:off x="8686800" y="6500018"/>
            <a:ext cx="533400" cy="2444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A71267-7C11-4816-AAE1-B88867121BC8}" type="slidenum">
              <a:rPr lang="en-US" smtClean="0">
                <a:solidFill>
                  <a:schemeClr val="tx1">
                    <a:lumMod val="50000"/>
                    <a:lumOff val="50000"/>
                  </a:schemeClr>
                </a:solidFill>
                <a:latin typeface="Calibri" pitchFamily="34" charset="0"/>
              </a:rPr>
              <a:pPr eaLnBrk="1" hangingPunct="1"/>
              <a:t>34</a:t>
            </a:fld>
            <a:endParaRPr lang="en-US" dirty="0" smtClean="0">
              <a:solidFill>
                <a:schemeClr val="tx1">
                  <a:lumMod val="50000"/>
                  <a:lumOff val="50000"/>
                </a:schemeClr>
              </a:solidFill>
              <a:latin typeface="Calibri" pitchFamily="34" charset="0"/>
            </a:endParaRPr>
          </a:p>
        </p:txBody>
      </p:sp>
      <p:sp>
        <p:nvSpPr>
          <p:cNvPr id="1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2245061284"/>
      </p:ext>
    </p:extLst>
  </p:cSld>
  <p:clrMapOvr>
    <a:masterClrMapping/>
  </p:clrMapOvr>
  <p:transition>
    <p:cut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dirty="0" smtClean="0"/>
              <a:t>Cognitive Strategies…</a:t>
            </a:r>
          </a:p>
        </p:txBody>
      </p:sp>
      <p:sp>
        <p:nvSpPr>
          <p:cNvPr id="9" name="TextBox 8"/>
          <p:cNvSpPr txBox="1"/>
          <p:nvPr/>
        </p:nvSpPr>
        <p:spPr>
          <a:xfrm>
            <a:off x="457200" y="1905000"/>
            <a:ext cx="4876800" cy="4400550"/>
          </a:xfrm>
          <a:prstGeom prst="rect">
            <a:avLst/>
          </a:prstGeom>
          <a:noFill/>
        </p:spPr>
        <p:txBody>
          <a:bodyPr>
            <a:spAutoFit/>
          </a:bodyPr>
          <a:lstStyle/>
          <a:p>
            <a:pPr marL="231775" indent="-231775">
              <a:buFont typeface="Arial" pitchFamily="34" charset="0"/>
              <a:buChar char="•"/>
              <a:defRPr/>
            </a:pPr>
            <a:r>
              <a:rPr lang="en-US" sz="2700" dirty="0">
                <a:latin typeface="+mn-lt"/>
              </a:rPr>
              <a:t>Reflect on the activity</a:t>
            </a:r>
          </a:p>
          <a:p>
            <a:pPr>
              <a:buFont typeface="Arial" pitchFamily="34" charset="0"/>
              <a:buChar char="•"/>
              <a:defRPr/>
            </a:pPr>
            <a:endParaRPr lang="en-US" sz="1200" dirty="0">
              <a:latin typeface="+mn-lt"/>
            </a:endParaRPr>
          </a:p>
          <a:p>
            <a:pPr marL="688975" lvl="1" indent="-231775">
              <a:buFontTx/>
              <a:buChar char="-"/>
              <a:defRPr/>
            </a:pPr>
            <a:r>
              <a:rPr lang="en-US" sz="2400" dirty="0">
                <a:latin typeface="+mn-lt"/>
              </a:rPr>
              <a:t>Which strategy did you tend to rely on the most? </a:t>
            </a:r>
          </a:p>
          <a:p>
            <a:pPr>
              <a:buFont typeface="Arial" pitchFamily="34" charset="0"/>
              <a:buChar char="•"/>
              <a:defRPr/>
            </a:pPr>
            <a:endParaRPr lang="en-US" sz="2800" dirty="0">
              <a:latin typeface="+mn-lt"/>
            </a:endParaRPr>
          </a:p>
          <a:p>
            <a:pPr marL="231775" indent="-231775">
              <a:buFont typeface="Arial" pitchFamily="34" charset="0"/>
              <a:buChar char="•"/>
              <a:defRPr/>
            </a:pPr>
            <a:r>
              <a:rPr lang="en-US" sz="2700" dirty="0"/>
              <a:t>S</a:t>
            </a:r>
            <a:r>
              <a:rPr lang="en-US" sz="2700" dirty="0" smtClean="0">
                <a:latin typeface="+mn-lt"/>
              </a:rPr>
              <a:t>hare </a:t>
            </a:r>
            <a:r>
              <a:rPr lang="en-US" sz="2700" dirty="0">
                <a:latin typeface="+mn-lt"/>
              </a:rPr>
              <a:t>your thinking with a partner</a:t>
            </a:r>
          </a:p>
          <a:p>
            <a:pPr marL="231775" indent="-231775">
              <a:buFont typeface="Arial" pitchFamily="34" charset="0"/>
              <a:buChar char="•"/>
              <a:defRPr/>
            </a:pPr>
            <a:endParaRPr lang="en-US" sz="1200" dirty="0">
              <a:latin typeface="+mn-lt"/>
            </a:endParaRPr>
          </a:p>
          <a:p>
            <a:pPr marL="688975" lvl="1" indent="-231775">
              <a:buFontTx/>
              <a:buChar char="-"/>
              <a:defRPr/>
            </a:pPr>
            <a:r>
              <a:rPr lang="en-US" sz="2400" dirty="0">
                <a:latin typeface="+mn-lt"/>
              </a:rPr>
              <a:t>How does reflecting on your own strategy use help you to think about comprehension instruction?</a:t>
            </a:r>
          </a:p>
        </p:txBody>
      </p:sp>
      <p:pic>
        <p:nvPicPr>
          <p:cNvPr id="50180" name="Picture 4" descr="C:\Documents and Settings\ddycha\Local Settings\Temporary Internet Files\Content.IE5\8507FQ95\MCj0411498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1847850"/>
            <a:ext cx="2667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F4D899-066D-431F-9C01-DB39EEFEC6CC}" type="slidenum">
              <a:rPr lang="en-US" smtClean="0">
                <a:solidFill>
                  <a:schemeClr val="tx1">
                    <a:lumMod val="50000"/>
                    <a:lumOff val="50000"/>
                  </a:schemeClr>
                </a:solidFill>
              </a:rPr>
              <a:pPr eaLnBrk="1" hangingPunct="1"/>
              <a:t>35</a:t>
            </a:fld>
            <a:endParaRPr lang="en-US" dirty="0" smtClean="0">
              <a:solidFill>
                <a:schemeClr val="tx1">
                  <a:lumMod val="50000"/>
                  <a:lumOff val="50000"/>
                </a:schemeClr>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934467">
            <a:off x="6956248" y="3566203"/>
            <a:ext cx="1541694" cy="224345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1555723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eaLnBrk="1" hangingPunct="1"/>
            <a:r>
              <a:rPr lang="en-US" sz="3400" dirty="0" smtClean="0"/>
              <a:t>Framework for Instruction to </a:t>
            </a:r>
            <a:br>
              <a:rPr lang="en-US" sz="3400" dirty="0" smtClean="0"/>
            </a:br>
            <a:r>
              <a:rPr lang="en-US" sz="3400" dirty="0" smtClean="0"/>
              <a:t>Teach the ELAR/SLAR TEKS</a:t>
            </a:r>
          </a:p>
        </p:txBody>
      </p:sp>
      <p:grpSp>
        <p:nvGrpSpPr>
          <p:cNvPr id="51204" name="Group 4"/>
          <p:cNvGrpSpPr>
            <a:grpSpLocks/>
          </p:cNvGrpSpPr>
          <p:nvPr/>
        </p:nvGrpSpPr>
        <p:grpSpPr bwMode="auto">
          <a:xfrm>
            <a:off x="7728472" y="762000"/>
            <a:ext cx="1219204" cy="1135063"/>
            <a:chOff x="7780443" y="5486400"/>
            <a:chExt cx="1287357" cy="1174692"/>
          </a:xfrm>
        </p:grpSpPr>
        <p:pic>
          <p:nvPicPr>
            <p:cNvPr id="51208" name="Picture 3" descr="C:\Documents and Settings\ddycha\Local Settings\Temporary Internet Files\Content.IE5\6I22BF7Q\MCj0424798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48600" y="5486400"/>
              <a:ext cx="1219200" cy="1170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9" name="TextBox 6"/>
            <p:cNvSpPr txBox="1">
              <a:spLocks noChangeArrowheads="1"/>
            </p:cNvSpPr>
            <p:nvPr/>
          </p:nvSpPr>
          <p:spPr bwMode="auto">
            <a:xfrm>
              <a:off x="7780443" y="5801644"/>
              <a:ext cx="1233714" cy="859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b="1" dirty="0">
                  <a:solidFill>
                    <a:srgbClr val="000000"/>
                  </a:solidFill>
                  <a:latin typeface="Bradley Hand ITC" pitchFamily="66" charset="0"/>
                  <a:cs typeface="Gautami" pitchFamily="34" charset="0"/>
                </a:rPr>
                <a:t>   </a:t>
              </a:r>
              <a:r>
                <a:rPr lang="en-US" sz="1400" dirty="0">
                  <a:solidFill>
                    <a:srgbClr val="000000"/>
                  </a:solidFill>
                  <a:latin typeface="Comic Sans MS" pitchFamily="66" charset="0"/>
                  <a:cs typeface="Gautami" pitchFamily="34" charset="0"/>
                </a:rPr>
                <a:t>Handout #2</a:t>
              </a:r>
              <a:endParaRPr lang="en-US" sz="1400" dirty="0">
                <a:solidFill>
                  <a:srgbClr val="000000"/>
                </a:solidFill>
                <a:latin typeface="Comic Sans MS" pitchFamily="66" charset="0"/>
              </a:endParaRPr>
            </a:p>
            <a:p>
              <a:pPr eaLnBrk="1" hangingPunct="1"/>
              <a:endParaRPr lang="en-US" dirty="0">
                <a:solidFill>
                  <a:srgbClr val="000000"/>
                </a:solidFill>
              </a:endParaRPr>
            </a:p>
          </p:txBody>
        </p:sp>
      </p:grpSp>
      <p:sp>
        <p:nvSpPr>
          <p:cNvPr id="5120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4E5C33-AD03-43C5-A33F-05F21654ADAA}" type="slidenum">
              <a:rPr lang="en-US" smtClean="0">
                <a:solidFill>
                  <a:schemeClr val="tx1">
                    <a:lumMod val="50000"/>
                    <a:lumOff val="50000"/>
                  </a:schemeClr>
                </a:solidFill>
              </a:rPr>
              <a:pPr eaLnBrk="1" hangingPunct="1"/>
              <a:t>36</a:t>
            </a:fld>
            <a:endParaRPr lang="en-US" dirty="0" smtClean="0">
              <a:solidFill>
                <a:schemeClr val="tx1">
                  <a:lumMod val="50000"/>
                  <a:lumOff val="50000"/>
                </a:schemeClr>
              </a:solidFill>
            </a:endParaRPr>
          </a:p>
        </p:txBody>
      </p:sp>
      <p:sp>
        <p:nvSpPr>
          <p:cNvPr id="10"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30780" r="2988"/>
          <a:stretch/>
        </p:blipFill>
        <p:spPr bwMode="auto">
          <a:xfrm>
            <a:off x="425933" y="4495800"/>
            <a:ext cx="8139734" cy="1997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5933" y="1893118"/>
            <a:ext cx="8139734" cy="2234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3211945" y="2667000"/>
            <a:ext cx="2655455" cy="160020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ight Arrow 2"/>
          <p:cNvSpPr/>
          <p:nvPr/>
        </p:nvSpPr>
        <p:spPr>
          <a:xfrm>
            <a:off x="1219200" y="3276600"/>
            <a:ext cx="1981200" cy="1066800"/>
          </a:xfrm>
          <a:prstGeom prst="rightArrow">
            <a:avLst/>
          </a:prstGeom>
          <a:solidFill>
            <a:srgbClr val="176DA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Cognitive </a:t>
            </a:r>
            <a:r>
              <a:rPr lang="en-US" sz="1600" b="1" dirty="0" smtClean="0">
                <a:solidFill>
                  <a:schemeClr val="bg1"/>
                </a:solidFill>
              </a:rPr>
              <a:t>Strategy </a:t>
            </a:r>
            <a:r>
              <a:rPr lang="en-US" sz="1600" b="1" dirty="0">
                <a:solidFill>
                  <a:schemeClr val="bg1"/>
                </a:solidFill>
              </a:rPr>
              <a:t>Routine</a:t>
            </a:r>
          </a:p>
        </p:txBody>
      </p:sp>
    </p:spTree>
    <p:extLst>
      <p:ext uri="{BB962C8B-B14F-4D97-AF65-F5344CB8AC3E}">
        <p14:creationId xmlns:p14="http://schemas.microsoft.com/office/powerpoint/2010/main" xmlns="" val="428306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Box 4"/>
          <p:cNvSpPr txBox="1">
            <a:spLocks noChangeArrowheads="1"/>
          </p:cNvSpPr>
          <p:nvPr/>
        </p:nvSpPr>
        <p:spPr bwMode="auto">
          <a:xfrm>
            <a:off x="6248400" y="4343400"/>
            <a:ext cx="460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5223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37BEAE-28CB-449F-A755-6190B1213FB0}" type="slidenum">
              <a:rPr lang="en-US" smtClean="0">
                <a:solidFill>
                  <a:schemeClr val="tx1">
                    <a:lumMod val="50000"/>
                    <a:lumOff val="50000"/>
                  </a:schemeClr>
                </a:solidFill>
              </a:rPr>
              <a:pPr eaLnBrk="1" hangingPunct="1"/>
              <a:t>37</a:t>
            </a:fld>
            <a:endParaRPr lang="en-US" dirty="0" smtClean="0">
              <a:solidFill>
                <a:schemeClr val="tx1">
                  <a:lumMod val="50000"/>
                  <a:lumOff val="50000"/>
                </a:schemeClr>
              </a:solidFill>
            </a:endParaRPr>
          </a:p>
        </p:txBody>
      </p:sp>
      <p:sp>
        <p:nvSpPr>
          <p:cNvPr id="11"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grpSp>
        <p:nvGrpSpPr>
          <p:cNvPr id="2" name="Group 1"/>
          <p:cNvGrpSpPr/>
          <p:nvPr/>
        </p:nvGrpSpPr>
        <p:grpSpPr>
          <a:xfrm>
            <a:off x="142104" y="943306"/>
            <a:ext cx="8827014" cy="1629487"/>
            <a:chOff x="142104" y="943306"/>
            <a:chExt cx="8827014" cy="1629487"/>
          </a:xfrm>
        </p:grpSpPr>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79404"/>
            <a:stretch/>
          </p:blipFill>
          <p:spPr bwMode="auto">
            <a:xfrm>
              <a:off x="142104" y="943306"/>
              <a:ext cx="8827014" cy="5988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63971"/>
            <a:stretch/>
          </p:blipFill>
          <p:spPr bwMode="auto">
            <a:xfrm>
              <a:off x="142104" y="1525137"/>
              <a:ext cx="8827014" cy="104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0" name="Rectangle 9"/>
          <p:cNvSpPr/>
          <p:nvPr/>
        </p:nvSpPr>
        <p:spPr>
          <a:xfrm>
            <a:off x="3124200" y="1524000"/>
            <a:ext cx="2895600" cy="104879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Left Arrow 12"/>
          <p:cNvSpPr/>
          <p:nvPr/>
        </p:nvSpPr>
        <p:spPr>
          <a:xfrm flipH="1">
            <a:off x="1437504" y="1223985"/>
            <a:ext cx="1828800" cy="990600"/>
          </a:xfrm>
          <a:prstGeom prst="leftArrow">
            <a:avLst/>
          </a:prstGeom>
          <a:solidFill>
            <a:srgbClr val="176DA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Reading With P</a:t>
            </a:r>
            <a:r>
              <a:rPr lang="en-US" sz="1600" b="1" dirty="0"/>
              <a:t>ur</a:t>
            </a:r>
            <a:r>
              <a:rPr lang="en-US" sz="1600" dirty="0"/>
              <a:t>pose</a:t>
            </a:r>
          </a:p>
        </p:txBody>
      </p:sp>
      <p:sp>
        <p:nvSpPr>
          <p:cNvPr id="9" name="Left Arrow 8"/>
          <p:cNvSpPr/>
          <p:nvPr/>
        </p:nvSpPr>
        <p:spPr>
          <a:xfrm flipH="1">
            <a:off x="1435229" y="1828800"/>
            <a:ext cx="1828800" cy="990600"/>
          </a:xfrm>
          <a:prstGeom prst="leftArrow">
            <a:avLst/>
          </a:prstGeom>
          <a:solidFill>
            <a:srgbClr val="176DA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Asking Questions</a:t>
            </a:r>
          </a:p>
        </p:txBody>
      </p:sp>
      <p:grpSp>
        <p:nvGrpSpPr>
          <p:cNvPr id="3" name="Group 2"/>
          <p:cNvGrpSpPr/>
          <p:nvPr/>
        </p:nvGrpSpPr>
        <p:grpSpPr>
          <a:xfrm>
            <a:off x="129679" y="2796915"/>
            <a:ext cx="8864460" cy="2808996"/>
            <a:chOff x="129679" y="2796915"/>
            <a:chExt cx="8864460" cy="2808996"/>
          </a:xfrm>
        </p:grpSpPr>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84854"/>
            <a:stretch/>
          </p:blipFill>
          <p:spPr bwMode="auto">
            <a:xfrm>
              <a:off x="132218" y="2796915"/>
              <a:ext cx="8861921" cy="6559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6"/>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50000"/>
            <a:stretch/>
          </p:blipFill>
          <p:spPr bwMode="auto">
            <a:xfrm>
              <a:off x="129679" y="3440374"/>
              <a:ext cx="8861921" cy="2165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190335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38</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838199"/>
            <a:ext cx="8305800" cy="5257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Left Arrow 6"/>
          <p:cNvSpPr/>
          <p:nvPr/>
        </p:nvSpPr>
        <p:spPr>
          <a:xfrm flipH="1">
            <a:off x="228600" y="3962400"/>
            <a:ext cx="1828800" cy="990600"/>
          </a:xfrm>
          <a:prstGeom prst="leftArrow">
            <a:avLst/>
          </a:prstGeom>
          <a:solidFill>
            <a:srgbClr val="176DA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t>Asking Questions</a:t>
            </a:r>
            <a:endParaRPr lang="en-US" sz="1600" dirty="0"/>
          </a:p>
        </p:txBody>
      </p:sp>
      <p:sp>
        <p:nvSpPr>
          <p:cNvPr id="8" name="Left Arrow 7"/>
          <p:cNvSpPr/>
          <p:nvPr/>
        </p:nvSpPr>
        <p:spPr>
          <a:xfrm flipH="1">
            <a:off x="228600" y="4953000"/>
            <a:ext cx="1828800" cy="990600"/>
          </a:xfrm>
          <a:prstGeom prst="leftArrow">
            <a:avLst/>
          </a:prstGeom>
          <a:solidFill>
            <a:srgbClr val="176DA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t>Making Inferences</a:t>
            </a:r>
            <a:endParaRPr lang="en-US" sz="1600" dirty="0"/>
          </a:p>
        </p:txBody>
      </p:sp>
    </p:spTree>
    <p:extLst>
      <p:ext uri="{BB962C8B-B14F-4D97-AF65-F5344CB8AC3E}">
        <p14:creationId xmlns:p14="http://schemas.microsoft.com/office/powerpoint/2010/main" xmlns="" val="30130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FCFCC9-6170-4955-B182-E00C107F016C}" type="slidenum">
              <a:rPr lang="en-US" smtClean="0">
                <a:solidFill>
                  <a:schemeClr val="tx1">
                    <a:lumMod val="50000"/>
                    <a:lumOff val="50000"/>
                  </a:schemeClr>
                </a:solidFill>
              </a:rPr>
              <a:pPr eaLnBrk="1" hangingPunct="1"/>
              <a:t>39</a:t>
            </a:fld>
            <a:endParaRPr lang="en-US" dirty="0" smtClean="0">
              <a:solidFill>
                <a:schemeClr val="tx1">
                  <a:lumMod val="50000"/>
                  <a:lumOff val="50000"/>
                </a:schemeClr>
              </a:solidFill>
            </a:endParaRPr>
          </a:p>
        </p:txBody>
      </p:sp>
      <p:sp>
        <p:nvSpPr>
          <p:cNvPr id="12"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6652" y="1908249"/>
            <a:ext cx="8124825" cy="50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768" y="2865512"/>
            <a:ext cx="8204572" cy="255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a:xfrm>
            <a:off x="3352800" y="2590800"/>
            <a:ext cx="2667000" cy="275121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Left Arrow 4"/>
          <p:cNvSpPr/>
          <p:nvPr/>
        </p:nvSpPr>
        <p:spPr>
          <a:xfrm flipH="1">
            <a:off x="1514168" y="1945120"/>
            <a:ext cx="1828800" cy="990600"/>
          </a:xfrm>
          <a:prstGeom prst="leftArrow">
            <a:avLst/>
          </a:prstGeom>
          <a:solidFill>
            <a:srgbClr val="176DA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Determining Importance &amp; Summarizing</a:t>
            </a:r>
          </a:p>
        </p:txBody>
      </p:sp>
      <p:sp>
        <p:nvSpPr>
          <p:cNvPr id="6" name="Left Arrow 5"/>
          <p:cNvSpPr/>
          <p:nvPr/>
        </p:nvSpPr>
        <p:spPr>
          <a:xfrm flipH="1">
            <a:off x="1524000" y="2438400"/>
            <a:ext cx="1828800" cy="990600"/>
          </a:xfrm>
          <a:prstGeom prst="leftArrow">
            <a:avLst/>
          </a:prstGeom>
          <a:solidFill>
            <a:srgbClr val="176DA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Making Connections</a:t>
            </a:r>
          </a:p>
        </p:txBody>
      </p:sp>
      <p:sp>
        <p:nvSpPr>
          <p:cNvPr id="7" name="Right Arrow 6"/>
          <p:cNvSpPr/>
          <p:nvPr/>
        </p:nvSpPr>
        <p:spPr>
          <a:xfrm>
            <a:off x="1499420" y="2980733"/>
            <a:ext cx="1828800" cy="990600"/>
          </a:xfrm>
          <a:prstGeom prst="rightArrow">
            <a:avLst/>
          </a:prstGeom>
          <a:solidFill>
            <a:srgbClr val="176DA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Creating Mental Images</a:t>
            </a:r>
          </a:p>
        </p:txBody>
      </p:sp>
      <p:sp>
        <p:nvSpPr>
          <p:cNvPr id="9" name="Right Arrow 8"/>
          <p:cNvSpPr/>
          <p:nvPr/>
        </p:nvSpPr>
        <p:spPr>
          <a:xfrm>
            <a:off x="1536291" y="3529131"/>
            <a:ext cx="1828800" cy="990600"/>
          </a:xfrm>
          <a:prstGeom prst="rightArrow">
            <a:avLst/>
          </a:prstGeom>
          <a:solidFill>
            <a:srgbClr val="176DA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Making Inferences</a:t>
            </a:r>
          </a:p>
        </p:txBody>
      </p:sp>
      <p:sp>
        <p:nvSpPr>
          <p:cNvPr id="13" name="Left Arrow 12"/>
          <p:cNvSpPr/>
          <p:nvPr/>
        </p:nvSpPr>
        <p:spPr>
          <a:xfrm flipH="1">
            <a:off x="1524000" y="3962400"/>
            <a:ext cx="1828800" cy="990600"/>
          </a:xfrm>
          <a:prstGeom prst="leftArrow">
            <a:avLst/>
          </a:prstGeom>
          <a:solidFill>
            <a:srgbClr val="176DA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Determining Importance &amp; Summarizing</a:t>
            </a:r>
          </a:p>
        </p:txBody>
      </p:sp>
      <p:sp>
        <p:nvSpPr>
          <p:cNvPr id="10" name="Right Arrow 9"/>
          <p:cNvSpPr/>
          <p:nvPr/>
        </p:nvSpPr>
        <p:spPr>
          <a:xfrm>
            <a:off x="1524000" y="4419600"/>
            <a:ext cx="1828800" cy="990600"/>
          </a:xfrm>
          <a:prstGeom prst="rightArrow">
            <a:avLst/>
          </a:prstGeom>
          <a:solidFill>
            <a:srgbClr val="176DA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Making Connections</a:t>
            </a:r>
          </a:p>
        </p:txBody>
      </p:sp>
    </p:spTree>
    <p:extLst>
      <p:ext uri="{BB962C8B-B14F-4D97-AF65-F5344CB8AC3E}">
        <p14:creationId xmlns:p14="http://schemas.microsoft.com/office/powerpoint/2010/main" xmlns="" val="73010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20782" y="609600"/>
            <a:ext cx="9144000" cy="1143000"/>
          </a:xfrm>
        </p:spPr>
        <p:txBody>
          <a:bodyPr/>
          <a:lstStyle/>
          <a:p>
            <a:pPr eaLnBrk="1" hangingPunct="1"/>
            <a:r>
              <a:rPr lang="en-US" sz="4000" dirty="0" smtClean="0"/>
              <a:t>Goals for this Training</a:t>
            </a:r>
          </a:p>
        </p:txBody>
      </p:sp>
      <p:sp>
        <p:nvSpPr>
          <p:cNvPr id="20483" name="Content Placeholder 2"/>
          <p:cNvSpPr>
            <a:spLocks noGrp="1"/>
          </p:cNvSpPr>
          <p:nvPr>
            <p:ph sz="quarter" idx="4294967295"/>
          </p:nvPr>
        </p:nvSpPr>
        <p:spPr>
          <a:xfrm>
            <a:off x="533400" y="1905000"/>
            <a:ext cx="8229600" cy="3962400"/>
          </a:xfrm>
        </p:spPr>
        <p:txBody>
          <a:bodyPr/>
          <a:lstStyle/>
          <a:p>
            <a:pPr eaLnBrk="1" hangingPunct="1"/>
            <a:r>
              <a:rPr lang="en-US" sz="3400" dirty="0" smtClean="0"/>
              <a:t>Reflect on the importance of comprehension instruction</a:t>
            </a:r>
          </a:p>
          <a:p>
            <a:pPr eaLnBrk="1" hangingPunct="1"/>
            <a:endParaRPr lang="en-US" sz="1500" dirty="0" smtClean="0"/>
          </a:p>
          <a:p>
            <a:pPr eaLnBrk="1" hangingPunct="1"/>
            <a:r>
              <a:rPr lang="en-US" sz="3400" dirty="0" smtClean="0"/>
              <a:t>Discuss the cognitive strategies good readers use to comprehend</a:t>
            </a:r>
          </a:p>
          <a:p>
            <a:pPr eaLnBrk="1" hangingPunct="1"/>
            <a:endParaRPr lang="en-US" sz="1400" dirty="0" smtClean="0"/>
          </a:p>
          <a:p>
            <a:pPr eaLnBrk="1" hangingPunct="1"/>
            <a:r>
              <a:rPr lang="en-US" sz="3400" dirty="0" smtClean="0"/>
              <a:t>Learn a routine for explicit instruction of these cognitive strategies</a:t>
            </a:r>
          </a:p>
          <a:p>
            <a:pPr eaLnBrk="1" hangingPunct="1">
              <a:buFont typeface="Arial" pitchFamily="34" charset="0"/>
              <a:buNone/>
            </a:pPr>
            <a:endParaRPr lang="en-US" dirty="0" smtClean="0"/>
          </a:p>
        </p:txBody>
      </p:sp>
      <p:sp>
        <p:nvSpPr>
          <p:cNvPr id="2048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85B285-F695-4E95-8A77-89DB0207737F}" type="slidenum">
              <a:rPr lang="en-US" smtClean="0">
                <a:solidFill>
                  <a:schemeClr val="tx1">
                    <a:lumMod val="50000"/>
                    <a:lumOff val="50000"/>
                  </a:schemeClr>
                </a:solidFill>
              </a:rPr>
              <a:pPr eaLnBrk="1" hangingPunct="1"/>
              <a:t>4</a:t>
            </a:fld>
            <a:endParaRPr lang="en-US" dirty="0" smtClean="0">
              <a:solidFill>
                <a:schemeClr val="tx1">
                  <a:lumMod val="50000"/>
                  <a:lumOff val="50000"/>
                </a:schemeClr>
              </a:solidFill>
            </a:endParaRP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22341284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471375">
            <a:off x="4951058" y="1072954"/>
            <a:ext cx="3606250" cy="249558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1363591">
            <a:off x="4335644" y="1949152"/>
            <a:ext cx="3575689" cy="211512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427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962D63-CC68-4841-BB56-A46C73FA33B4}" type="slidenum">
              <a:rPr lang="en-US" smtClean="0">
                <a:solidFill>
                  <a:schemeClr val="tx1">
                    <a:lumMod val="50000"/>
                    <a:lumOff val="50000"/>
                  </a:schemeClr>
                </a:solidFill>
              </a:rPr>
              <a:pPr eaLnBrk="1" hangingPunct="1"/>
              <a:t>40</a:t>
            </a:fld>
            <a:endParaRPr lang="en-US" dirty="0" smtClean="0">
              <a:solidFill>
                <a:schemeClr val="tx1">
                  <a:lumMod val="50000"/>
                  <a:lumOff val="50000"/>
                </a:schemeClr>
              </a:solidFill>
            </a:endParaRPr>
          </a:p>
        </p:txBody>
      </p:sp>
      <p:pic>
        <p:nvPicPr>
          <p:cNvPr id="54276"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29200" y="4267200"/>
            <a:ext cx="3053226" cy="1857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4278" name="Group 6"/>
          <p:cNvGrpSpPr>
            <a:grpSpLocks/>
          </p:cNvGrpSpPr>
          <p:nvPr/>
        </p:nvGrpSpPr>
        <p:grpSpPr bwMode="auto">
          <a:xfrm>
            <a:off x="381000" y="1384084"/>
            <a:ext cx="4397375" cy="3657600"/>
            <a:chOff x="215546" y="3947750"/>
            <a:chExt cx="2755669" cy="2105025"/>
          </a:xfrm>
        </p:grpSpPr>
        <p:pic>
          <p:nvPicPr>
            <p:cNvPr id="54279"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5546" y="3947750"/>
              <a:ext cx="2755669" cy="210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80" name="Rectangle 8"/>
            <p:cNvSpPr>
              <a:spLocks noChangeArrowheads="1"/>
            </p:cNvSpPr>
            <p:nvPr/>
          </p:nvSpPr>
          <p:spPr bwMode="auto">
            <a:xfrm>
              <a:off x="880478" y="4762266"/>
              <a:ext cx="1415609" cy="475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000" b="1" dirty="0">
                  <a:solidFill>
                    <a:schemeClr val="bg1"/>
                  </a:solidFill>
                </a:rPr>
                <a:t>ELAR/SLAR</a:t>
              </a:r>
            </a:p>
            <a:p>
              <a:pPr algn="ctr"/>
              <a:r>
                <a:rPr lang="en-US" sz="2000" b="1" dirty="0">
                  <a:solidFill>
                    <a:schemeClr val="bg1"/>
                  </a:solidFill>
                </a:rPr>
                <a:t>Figure 19</a:t>
              </a:r>
            </a:p>
          </p:txBody>
        </p:sp>
      </p:grpSp>
      <p:sp>
        <p:nvSpPr>
          <p:cNvPr id="9"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3654459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FE3E96-C187-41F1-AA4E-9F69487AA752}" type="slidenum">
              <a:rPr lang="en-US" smtClean="0">
                <a:solidFill>
                  <a:schemeClr val="tx1">
                    <a:lumMod val="50000"/>
                    <a:lumOff val="50000"/>
                  </a:schemeClr>
                </a:solidFill>
              </a:rPr>
              <a:pPr eaLnBrk="1" hangingPunct="1"/>
              <a:t>41</a:t>
            </a:fld>
            <a:endParaRPr lang="en-US" dirty="0" smtClean="0">
              <a:solidFill>
                <a:schemeClr val="tx1">
                  <a:lumMod val="50000"/>
                  <a:lumOff val="50000"/>
                </a:schemeClr>
              </a:solidFill>
            </a:endParaRPr>
          </a:p>
        </p:txBody>
      </p:sp>
      <p:pic>
        <p:nvPicPr>
          <p:cNvPr id="55300"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007803">
            <a:off x="773497" y="1818750"/>
            <a:ext cx="2334030" cy="3523274"/>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11" name="Horizontal Scroll 10"/>
          <p:cNvSpPr/>
          <p:nvPr/>
        </p:nvSpPr>
        <p:spPr>
          <a:xfrm>
            <a:off x="3581400" y="2437387"/>
            <a:ext cx="4838473" cy="2286001"/>
          </a:xfrm>
          <a:prstGeom prst="horizontalScroll">
            <a:avLst/>
          </a:prstGeom>
          <a:solidFill>
            <a:srgbClr val="1B80CB"/>
          </a:solidFill>
          <a:ln>
            <a:solidFill>
              <a:srgbClr val="176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800" b="1" dirty="0" smtClean="0">
                <a:solidFill>
                  <a:schemeClr val="tx1"/>
                </a:solidFill>
              </a:rPr>
              <a:t>SB8 </a:t>
            </a:r>
            <a:r>
              <a:rPr lang="en-US" sz="2800" dirty="0" smtClean="0">
                <a:solidFill>
                  <a:schemeClr val="tx1"/>
                </a:solidFill>
              </a:rPr>
              <a:t>page 46</a:t>
            </a:r>
          </a:p>
          <a:p>
            <a:pPr algn="ctr">
              <a:defRPr/>
            </a:pPr>
            <a:endParaRPr lang="en-US" sz="500" dirty="0">
              <a:solidFill>
                <a:schemeClr val="tx1"/>
              </a:solidFill>
            </a:endParaRPr>
          </a:p>
          <a:p>
            <a:pPr algn="ctr">
              <a:defRPr/>
            </a:pPr>
            <a:r>
              <a:rPr lang="en-US" sz="2800" b="1" dirty="0" smtClean="0">
                <a:solidFill>
                  <a:schemeClr val="tx1"/>
                </a:solidFill>
              </a:rPr>
              <a:t>E4 </a:t>
            </a:r>
            <a:r>
              <a:rPr lang="en-US" sz="2800" dirty="0" smtClean="0">
                <a:solidFill>
                  <a:schemeClr val="tx1"/>
                </a:solidFill>
              </a:rPr>
              <a:t>page 48</a:t>
            </a:r>
            <a:endParaRPr lang="en-US" sz="2800" dirty="0">
              <a:solidFill>
                <a:schemeClr val="tx1"/>
              </a:solidFill>
            </a:endParaRPr>
          </a:p>
        </p:txBody>
      </p:sp>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740922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Cognitive strategy routine</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7B44EE3B-371E-4108-AA03-CAAD196CADCD}" type="slidenum">
              <a:rPr lang="en-US" smtClean="0"/>
              <a:pPr/>
              <a:t>42</a:t>
            </a:fld>
            <a:endParaRPr lang="en-US" dirty="0"/>
          </a:p>
        </p:txBody>
      </p:sp>
      <p:sp>
        <p:nvSpPr>
          <p:cNvPr id="3" name="Footer Placeholder 2"/>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1775060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0" y="762000"/>
            <a:ext cx="9144000" cy="1143000"/>
          </a:xfrm>
        </p:spPr>
        <p:txBody>
          <a:bodyPr/>
          <a:lstStyle/>
          <a:p>
            <a:pPr eaLnBrk="1" hangingPunct="1"/>
            <a:r>
              <a:rPr lang="en-US" sz="4000" dirty="0" smtClean="0"/>
              <a:t>Why Cognitive Strategies?</a:t>
            </a:r>
          </a:p>
        </p:txBody>
      </p:sp>
      <p:sp>
        <p:nvSpPr>
          <p:cNvPr id="57347" name="Content Placeholder 2"/>
          <p:cNvSpPr>
            <a:spLocks noGrp="1"/>
          </p:cNvSpPr>
          <p:nvPr>
            <p:ph sz="quarter" idx="4294967295"/>
          </p:nvPr>
        </p:nvSpPr>
        <p:spPr>
          <a:xfrm>
            <a:off x="457200" y="2286000"/>
            <a:ext cx="8534400" cy="4114800"/>
          </a:xfrm>
        </p:spPr>
        <p:txBody>
          <a:bodyPr/>
          <a:lstStyle/>
          <a:p>
            <a:pPr eaLnBrk="1" hangingPunct="1">
              <a:buFont typeface="Arial" pitchFamily="34" charset="0"/>
              <a:buNone/>
            </a:pPr>
            <a:r>
              <a:rPr lang="en-US" sz="3100" dirty="0" smtClean="0"/>
              <a:t>   “The idea behind explicit instruction of text comprehension is that comprehension can be improved by teaching students to use specific cognitive strategies or to reason strategically when they encounter barriers to comprehension when reading” </a:t>
            </a:r>
            <a:r>
              <a:rPr lang="en-US" sz="2000" dirty="0" smtClean="0"/>
              <a:t>(NRP as cited in </a:t>
            </a:r>
            <a:r>
              <a:rPr lang="en-US" sz="2000" dirty="0" err="1" smtClean="0"/>
              <a:t>Torgesen</a:t>
            </a:r>
            <a:r>
              <a:rPr lang="en-US" sz="2000" dirty="0" smtClean="0"/>
              <a:t>, 2007).</a:t>
            </a:r>
          </a:p>
        </p:txBody>
      </p:sp>
      <p:sp>
        <p:nvSpPr>
          <p:cNvPr id="5734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AC8FDF-3E0C-4D14-A817-08C965D6B1E5}" type="slidenum">
              <a:rPr lang="en-US" smtClean="0">
                <a:solidFill>
                  <a:schemeClr val="tx1">
                    <a:lumMod val="50000"/>
                    <a:lumOff val="50000"/>
                  </a:schemeClr>
                </a:solidFill>
              </a:rPr>
              <a:pPr eaLnBrk="1" hangingPunct="1"/>
              <a:t>43</a:t>
            </a:fld>
            <a:endParaRPr lang="en-US" dirty="0" smtClean="0">
              <a:solidFill>
                <a:schemeClr val="tx1">
                  <a:lumMod val="50000"/>
                  <a:lumOff val="50000"/>
                </a:schemeClr>
              </a:solidFill>
            </a:endParaRP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11694842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idx="4294967295"/>
          </p:nvPr>
        </p:nvSpPr>
        <p:spPr>
          <a:xfrm>
            <a:off x="-76200" y="685800"/>
            <a:ext cx="9144000" cy="1004888"/>
          </a:xfrm>
        </p:spPr>
        <p:txBody>
          <a:bodyPr/>
          <a:lstStyle/>
          <a:p>
            <a:pPr eaLnBrk="1" hangingPunct="1"/>
            <a:r>
              <a:rPr lang="en-US" sz="4000" dirty="0" smtClean="0"/>
              <a:t>Our Task </a:t>
            </a:r>
          </a:p>
        </p:txBody>
      </p:sp>
      <p:sp>
        <p:nvSpPr>
          <p:cNvPr id="58371" name="Text Placeholder 6"/>
          <p:cNvSpPr>
            <a:spLocks noGrp="1"/>
          </p:cNvSpPr>
          <p:nvPr>
            <p:ph type="body" idx="4294967295"/>
          </p:nvPr>
        </p:nvSpPr>
        <p:spPr>
          <a:xfrm>
            <a:off x="381000" y="1524000"/>
            <a:ext cx="1919288" cy="4191000"/>
          </a:xfrm>
          <a:solidFill>
            <a:srgbClr val="1B80CB"/>
          </a:solidFill>
          <a:ln w="50800" cap="sq" cmpd="dbl" algn="ctr">
            <a:solidFill>
              <a:srgbClr val="1B80CB"/>
            </a:solidFill>
            <a:miter lim="800000"/>
            <a:headEnd/>
            <a:tailEnd/>
          </a:ln>
          <a:effectLst>
            <a:outerShdw dist="107763" dir="8100000" algn="ctr" rotWithShape="0">
              <a:srgbClr val="808080">
                <a:alpha val="50000"/>
              </a:srgbClr>
            </a:outerShdw>
          </a:effectLst>
        </p:spPr>
        <p:txBody>
          <a:bodyPr lIns="137160" tIns="182880" rIns="137160" bIns="91440"/>
          <a:lstStyle/>
          <a:p>
            <a:pPr marL="0" indent="0" eaLnBrk="1" hangingPunct="1">
              <a:spcAft>
                <a:spcPts val="1000"/>
              </a:spcAft>
              <a:buFont typeface="Arial" pitchFamily="34" charset="0"/>
              <a:buNone/>
            </a:pPr>
            <a:r>
              <a:rPr lang="en-US" sz="2000" dirty="0" smtClean="0">
                <a:solidFill>
                  <a:srgbClr val="FFFFFF"/>
                </a:solidFill>
              </a:rPr>
              <a:t>Comprehension Purpose Question: </a:t>
            </a:r>
            <a:br>
              <a:rPr lang="en-US" sz="2000" dirty="0" smtClean="0">
                <a:solidFill>
                  <a:srgbClr val="FFFFFF"/>
                </a:solidFill>
              </a:rPr>
            </a:br>
            <a:r>
              <a:rPr lang="en-US" sz="2000" dirty="0" smtClean="0">
                <a:solidFill>
                  <a:srgbClr val="FFFFFF"/>
                </a:solidFill>
              </a:rPr>
              <a:t>What do we need to do, as teachers, to make sure our students are proficient readers?</a:t>
            </a:r>
          </a:p>
        </p:txBody>
      </p:sp>
      <p:sp>
        <p:nvSpPr>
          <p:cNvPr id="5" name="Content Placeholder 4"/>
          <p:cNvSpPr>
            <a:spLocks noGrp="1"/>
          </p:cNvSpPr>
          <p:nvPr>
            <p:ph sz="quarter" idx="4294967295"/>
          </p:nvPr>
        </p:nvSpPr>
        <p:spPr>
          <a:xfrm>
            <a:off x="2227811" y="1828800"/>
            <a:ext cx="6934200" cy="4800600"/>
          </a:xfrm>
        </p:spPr>
        <p:txBody>
          <a:bodyPr rtlCol="0">
            <a:normAutofit fontScale="55000" lnSpcReduction="20000"/>
          </a:bodyPr>
          <a:lstStyle/>
          <a:p>
            <a:pPr eaLnBrk="1" fontAlgn="auto" hangingPunct="1">
              <a:lnSpc>
                <a:spcPct val="120000"/>
              </a:lnSpc>
              <a:spcAft>
                <a:spcPts val="0"/>
              </a:spcAft>
              <a:buFont typeface="Arial" charset="0"/>
              <a:buNone/>
              <a:defRPr/>
            </a:pPr>
            <a:r>
              <a:rPr lang="en-US" sz="2900" dirty="0"/>
              <a:t>	</a:t>
            </a:r>
            <a:r>
              <a:rPr lang="en-US" sz="4400" dirty="0"/>
              <a:t>“Teachers should model and explain comprehension strategies, have their students practice using such strategies with teacher support, and let students know they are expected to continue using the strategies when reading on their own.   Such teaching should occur across every school day, for as long as required to get all readers using the strategies independently – which means including it in reading instruction for </a:t>
            </a:r>
            <a:r>
              <a:rPr lang="en-US" sz="4400" dirty="0" smtClean="0"/>
              <a:t>                years” </a:t>
            </a:r>
            <a:r>
              <a:rPr lang="en-US" sz="3600" dirty="0" smtClean="0"/>
              <a:t>(Pressley, 2001, p. 4).</a:t>
            </a:r>
            <a:endParaRPr lang="en-US" sz="3600" dirty="0"/>
          </a:p>
          <a:p>
            <a:pPr eaLnBrk="1" fontAlgn="auto" hangingPunct="1">
              <a:lnSpc>
                <a:spcPct val="80000"/>
              </a:lnSpc>
              <a:spcAft>
                <a:spcPts val="0"/>
              </a:spcAft>
              <a:buFont typeface="Arial" charset="0"/>
              <a:buNone/>
              <a:defRPr/>
            </a:pPr>
            <a:endParaRPr lang="en-US" sz="3000" dirty="0"/>
          </a:p>
          <a:p>
            <a:pPr eaLnBrk="1" fontAlgn="auto" hangingPunct="1">
              <a:lnSpc>
                <a:spcPct val="80000"/>
              </a:lnSpc>
              <a:spcAft>
                <a:spcPts val="0"/>
              </a:spcAft>
              <a:buFont typeface="Arial" charset="0"/>
              <a:buNone/>
              <a:defRPr/>
            </a:pPr>
            <a:endParaRPr lang="en-US" sz="3000" dirty="0"/>
          </a:p>
          <a:p>
            <a:pPr eaLnBrk="1" fontAlgn="auto" hangingPunct="1">
              <a:lnSpc>
                <a:spcPct val="80000"/>
              </a:lnSpc>
              <a:spcAft>
                <a:spcPts val="0"/>
              </a:spcAft>
              <a:buFont typeface="Arial" charset="0"/>
              <a:buNone/>
              <a:defRPr/>
            </a:pPr>
            <a:endParaRPr lang="en-US" sz="3000" dirty="0"/>
          </a:p>
          <a:p>
            <a:pPr eaLnBrk="1" fontAlgn="auto" hangingPunct="1">
              <a:lnSpc>
                <a:spcPct val="80000"/>
              </a:lnSpc>
              <a:spcAft>
                <a:spcPts val="0"/>
              </a:spcAft>
              <a:buFont typeface="Arial" charset="0"/>
              <a:buNone/>
              <a:defRPr/>
            </a:pPr>
            <a:endParaRPr lang="en-US" sz="3000" dirty="0"/>
          </a:p>
          <a:p>
            <a:pPr eaLnBrk="1" fontAlgn="auto" hangingPunct="1">
              <a:lnSpc>
                <a:spcPct val="80000"/>
              </a:lnSpc>
              <a:spcAft>
                <a:spcPts val="0"/>
              </a:spcAft>
              <a:buFont typeface="Arial" charset="0"/>
              <a:buNone/>
              <a:defRPr/>
            </a:pPr>
            <a:endParaRPr lang="en-US" sz="800" dirty="0"/>
          </a:p>
          <a:p>
            <a:pPr eaLnBrk="1" fontAlgn="auto" hangingPunct="1">
              <a:lnSpc>
                <a:spcPct val="80000"/>
              </a:lnSpc>
              <a:spcAft>
                <a:spcPts val="0"/>
              </a:spcAft>
              <a:buFont typeface="Arial" charset="0"/>
              <a:buNone/>
              <a:defRPr/>
            </a:pPr>
            <a:endParaRPr lang="en-US" sz="800" dirty="0"/>
          </a:p>
          <a:p>
            <a:pPr eaLnBrk="1" fontAlgn="auto" hangingPunct="1">
              <a:lnSpc>
                <a:spcPct val="80000"/>
              </a:lnSpc>
              <a:spcAft>
                <a:spcPts val="0"/>
              </a:spcAft>
              <a:defRPr/>
            </a:pPr>
            <a:endParaRPr lang="en-US" sz="800" dirty="0"/>
          </a:p>
          <a:p>
            <a:pPr eaLnBrk="1" fontAlgn="auto" hangingPunct="1">
              <a:lnSpc>
                <a:spcPct val="80000"/>
              </a:lnSpc>
              <a:spcAft>
                <a:spcPts val="0"/>
              </a:spcAft>
              <a:buFont typeface="Arial" charset="0"/>
              <a:buNone/>
              <a:defRPr/>
            </a:pPr>
            <a:r>
              <a:rPr lang="en-US" sz="800" i="1" dirty="0"/>
              <a:t> </a:t>
            </a:r>
            <a:endParaRPr lang="en-US" sz="800" dirty="0"/>
          </a:p>
        </p:txBody>
      </p:sp>
      <p:pic>
        <p:nvPicPr>
          <p:cNvPr id="58373" name="Picture 9" descr="C:\Documents and Settings\ddycha\Local Settings\Temporary Internet Files\Content.IE5\6I22BF7Q\MCj0424798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3987" y="914400"/>
            <a:ext cx="1222375"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4" name="TextBox 6"/>
          <p:cNvSpPr txBox="1">
            <a:spLocks noChangeArrowheads="1"/>
          </p:cNvSpPr>
          <p:nvPr/>
        </p:nvSpPr>
        <p:spPr bwMode="auto">
          <a:xfrm>
            <a:off x="7656830" y="1165225"/>
            <a:ext cx="15176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Gemelli" pitchFamily="2" charset="0"/>
              </a:rPr>
              <a:t> </a:t>
            </a:r>
            <a:r>
              <a:rPr lang="en-US" sz="1400" dirty="0">
                <a:latin typeface="Comic Sans MS" pitchFamily="66" charset="0"/>
              </a:rPr>
              <a:t>Handout  </a:t>
            </a:r>
          </a:p>
          <a:p>
            <a:pPr algn="ctr" eaLnBrk="1" hangingPunct="1"/>
            <a:r>
              <a:rPr lang="en-US" sz="1400" dirty="0">
                <a:latin typeface="Comic Sans MS" pitchFamily="66" charset="0"/>
              </a:rPr>
              <a:t>#3 </a:t>
            </a:r>
          </a:p>
        </p:txBody>
      </p:sp>
      <p:sp>
        <p:nvSpPr>
          <p:cNvPr id="5837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637F6F-4008-4133-BCF5-138B6587C3A3}" type="slidenum">
              <a:rPr lang="en-US" smtClean="0">
                <a:solidFill>
                  <a:schemeClr val="tx1">
                    <a:lumMod val="50000"/>
                    <a:lumOff val="50000"/>
                  </a:schemeClr>
                </a:solidFill>
              </a:rPr>
              <a:pPr eaLnBrk="1" hangingPunct="1"/>
              <a:t>44</a:t>
            </a:fld>
            <a:endParaRPr lang="en-US" dirty="0" smtClean="0">
              <a:solidFill>
                <a:schemeClr val="tx1">
                  <a:lumMod val="50000"/>
                  <a:lumOff val="50000"/>
                </a:schemeClr>
              </a:solidFill>
            </a:endParaRPr>
          </a:p>
        </p:txBody>
      </p:sp>
      <p:sp>
        <p:nvSpPr>
          <p:cNvPr id="8"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332042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itle 5"/>
          <p:cNvSpPr>
            <a:spLocks noGrp="1"/>
          </p:cNvSpPr>
          <p:nvPr>
            <p:ph type="title"/>
          </p:nvPr>
        </p:nvSpPr>
        <p:spPr/>
        <p:txBody>
          <a:bodyPr/>
          <a:lstStyle/>
          <a:p>
            <a:pPr eaLnBrk="1" hangingPunct="1"/>
            <a:r>
              <a:rPr lang="en-US" smtClean="0"/>
              <a:t>Cognitive Strategy Routine</a:t>
            </a:r>
          </a:p>
        </p:txBody>
      </p:sp>
      <p:sp>
        <p:nvSpPr>
          <p:cNvPr id="5939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737287-DC48-49D4-86F5-11167C9C4B01}" type="slidenum">
              <a:rPr lang="en-US" smtClean="0">
                <a:solidFill>
                  <a:schemeClr val="tx1">
                    <a:lumMod val="50000"/>
                    <a:lumOff val="50000"/>
                  </a:schemeClr>
                </a:solidFill>
              </a:rPr>
              <a:pPr eaLnBrk="1" hangingPunct="1"/>
              <a:t>45</a:t>
            </a:fld>
            <a:endParaRPr lang="en-US" dirty="0" smtClean="0">
              <a:solidFill>
                <a:schemeClr val="tx1">
                  <a:lumMod val="50000"/>
                  <a:lumOff val="50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0" y="1752600"/>
            <a:ext cx="3284284" cy="47625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2734859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idx="4294967295"/>
          </p:nvPr>
        </p:nvSpPr>
        <p:spPr>
          <a:xfrm>
            <a:off x="0" y="838200"/>
            <a:ext cx="9144000" cy="1143000"/>
          </a:xfrm>
        </p:spPr>
        <p:txBody>
          <a:bodyPr/>
          <a:lstStyle/>
          <a:p>
            <a:pPr eaLnBrk="1" hangingPunct="1"/>
            <a:r>
              <a:rPr lang="en-US" dirty="0" smtClean="0"/>
              <a:t>Cognitive Strategy Instruction</a:t>
            </a:r>
            <a:endParaRPr lang="en-US" sz="4000" dirty="0" smtClean="0"/>
          </a:p>
        </p:txBody>
      </p:sp>
      <p:sp>
        <p:nvSpPr>
          <p:cNvPr id="6042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2ADB80-849E-4313-8B52-76B7A3537DA2}" type="slidenum">
              <a:rPr lang="en-US" smtClean="0">
                <a:solidFill>
                  <a:schemeClr val="tx1">
                    <a:lumMod val="50000"/>
                    <a:lumOff val="50000"/>
                  </a:schemeClr>
                </a:solidFill>
              </a:rPr>
              <a:pPr eaLnBrk="1" hangingPunct="1"/>
              <a:t>46</a:t>
            </a:fld>
            <a:endParaRPr lang="en-US" dirty="0" smtClean="0">
              <a:solidFill>
                <a:schemeClr val="tx1">
                  <a:lumMod val="50000"/>
                  <a:lumOff val="50000"/>
                </a:schemeClr>
              </a:solidFill>
            </a:endParaRPr>
          </a:p>
        </p:txBody>
      </p:sp>
      <p:grpSp>
        <p:nvGrpSpPr>
          <p:cNvPr id="10" name="Group 9"/>
          <p:cNvGrpSpPr/>
          <p:nvPr/>
        </p:nvGrpSpPr>
        <p:grpSpPr>
          <a:xfrm>
            <a:off x="1805691" y="2190108"/>
            <a:ext cx="5128509" cy="4058292"/>
            <a:chOff x="1505356" y="1981200"/>
            <a:chExt cx="5128509" cy="4058292"/>
          </a:xfrm>
        </p:grpSpPr>
        <p:grpSp>
          <p:nvGrpSpPr>
            <p:cNvPr id="9" name="Group 8"/>
            <p:cNvGrpSpPr/>
            <p:nvPr/>
          </p:nvGrpSpPr>
          <p:grpSpPr>
            <a:xfrm>
              <a:off x="1505356" y="1981200"/>
              <a:ext cx="4209644" cy="4058292"/>
              <a:chOff x="1505356" y="1981200"/>
              <a:chExt cx="4209644" cy="4058292"/>
            </a:xfrm>
          </p:grpSpPr>
          <p:sp>
            <p:nvSpPr>
              <p:cNvPr id="4" name="TextBox 3"/>
              <p:cNvSpPr txBox="1"/>
              <p:nvPr/>
            </p:nvSpPr>
            <p:spPr>
              <a:xfrm>
                <a:off x="1752600" y="1981200"/>
                <a:ext cx="1066800" cy="369332"/>
              </a:xfrm>
              <a:prstGeom prst="rect">
                <a:avLst/>
              </a:prstGeom>
              <a:noFill/>
            </p:spPr>
            <p:txBody>
              <a:bodyPr wrap="square" rtlCol="0">
                <a:spAutoFit/>
              </a:bodyPr>
              <a:lstStyle/>
              <a:p>
                <a:r>
                  <a:rPr lang="en-US" dirty="0" smtClean="0"/>
                  <a:t>Support</a:t>
                </a:r>
                <a:endParaRPr lang="en-US" dirty="0"/>
              </a:p>
            </p:txBody>
          </p:sp>
          <p:grpSp>
            <p:nvGrpSpPr>
              <p:cNvPr id="7" name="Group 6"/>
              <p:cNvGrpSpPr/>
              <p:nvPr/>
            </p:nvGrpSpPr>
            <p:grpSpPr>
              <a:xfrm>
                <a:off x="1505356" y="2438399"/>
                <a:ext cx="1608306" cy="3601093"/>
                <a:chOff x="753894" y="2438399"/>
                <a:chExt cx="1608306" cy="3601093"/>
              </a:xfrm>
            </p:grpSpPr>
            <p:sp>
              <p:nvSpPr>
                <p:cNvPr id="3" name="Down Arrow 2"/>
                <p:cNvSpPr/>
                <p:nvPr/>
              </p:nvSpPr>
              <p:spPr>
                <a:xfrm>
                  <a:off x="982494" y="2438399"/>
                  <a:ext cx="1074906" cy="3231761"/>
                </a:xfrm>
                <a:prstGeom prst="downArrow">
                  <a:avLst/>
                </a:prstGeom>
                <a:gradFill flip="none" rotWithShape="1">
                  <a:gsLst>
                    <a:gs pos="0">
                      <a:srgbClr val="1B80CB">
                        <a:shade val="30000"/>
                        <a:satMod val="115000"/>
                      </a:srgbClr>
                    </a:gs>
                    <a:gs pos="50000">
                      <a:srgbClr val="1B80CB">
                        <a:shade val="67500"/>
                        <a:satMod val="115000"/>
                      </a:srgbClr>
                    </a:gs>
                    <a:gs pos="100000">
                      <a:srgbClr val="1B80CB">
                        <a:shade val="100000"/>
                        <a:satMod val="115000"/>
                      </a:srgbClr>
                    </a:gs>
                  </a:gsLst>
                  <a:lin ang="5400000" scaled="1"/>
                  <a:tileRect/>
                </a:gradFill>
                <a:ln>
                  <a:solidFill>
                    <a:srgbClr val="1B8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53894" y="5670160"/>
                  <a:ext cx="1608306" cy="369332"/>
                </a:xfrm>
                <a:prstGeom prst="rect">
                  <a:avLst/>
                </a:prstGeom>
                <a:noFill/>
              </p:spPr>
              <p:txBody>
                <a:bodyPr wrap="square" rtlCol="0">
                  <a:spAutoFit/>
                </a:bodyPr>
                <a:lstStyle/>
                <a:p>
                  <a:r>
                    <a:rPr lang="en-US" dirty="0" smtClean="0"/>
                    <a:t>Independence</a:t>
                  </a:r>
                  <a:endParaRPr lang="en-US" dirty="0"/>
                </a:p>
              </p:txBody>
            </p:sp>
          </p:grpSp>
          <p:sp>
            <p:nvSpPr>
              <p:cNvPr id="5" name="TextBox 4"/>
              <p:cNvSpPr txBox="1"/>
              <p:nvPr/>
            </p:nvSpPr>
            <p:spPr>
              <a:xfrm>
                <a:off x="3276600" y="2350532"/>
                <a:ext cx="2438400" cy="3139321"/>
              </a:xfrm>
              <a:prstGeom prst="rect">
                <a:avLst/>
              </a:prstGeom>
              <a:noFill/>
              <a:ln w="57150">
                <a:solidFill>
                  <a:srgbClr val="1B80CB"/>
                </a:solidFill>
              </a:ln>
            </p:spPr>
            <p:txBody>
              <a:bodyPr wrap="square" rtlCol="0">
                <a:spAutoFit/>
              </a:bodyPr>
              <a:lstStyle/>
              <a:p>
                <a:pPr algn="ctr"/>
                <a:r>
                  <a:rPr lang="en-US" dirty="0" smtClean="0"/>
                  <a:t>Think-aloud</a:t>
                </a:r>
              </a:p>
              <a:p>
                <a:pPr algn="ctr"/>
                <a:endParaRPr lang="en-US" dirty="0"/>
              </a:p>
              <a:p>
                <a:pPr algn="ctr"/>
                <a:endParaRPr lang="en-US" dirty="0" smtClean="0"/>
              </a:p>
              <a:p>
                <a:pPr algn="ctr"/>
                <a:r>
                  <a:rPr lang="en-US" dirty="0" smtClean="0"/>
                  <a:t>Shared Application</a:t>
                </a:r>
              </a:p>
              <a:p>
                <a:pPr algn="ctr"/>
                <a:endParaRPr lang="en-US" dirty="0"/>
              </a:p>
              <a:p>
                <a:pPr algn="ctr"/>
                <a:endParaRPr lang="en-US" dirty="0" smtClean="0"/>
              </a:p>
              <a:p>
                <a:pPr algn="ctr"/>
                <a:r>
                  <a:rPr lang="en-US" dirty="0" err="1" smtClean="0"/>
                  <a:t>Scaffolded</a:t>
                </a:r>
                <a:r>
                  <a:rPr lang="en-US" dirty="0" smtClean="0"/>
                  <a:t> Practice</a:t>
                </a:r>
              </a:p>
              <a:p>
                <a:pPr algn="ctr"/>
                <a:endParaRPr lang="en-US" dirty="0"/>
              </a:p>
              <a:p>
                <a:pPr algn="ctr"/>
                <a:endParaRPr lang="en-US" dirty="0" smtClean="0"/>
              </a:p>
              <a:p>
                <a:pPr algn="ctr"/>
                <a:r>
                  <a:rPr lang="en-US" dirty="0" smtClean="0"/>
                  <a:t>Independent Application</a:t>
                </a:r>
                <a:endParaRPr lang="en-US" dirty="0"/>
              </a:p>
            </p:txBody>
          </p:sp>
        </p:grpSp>
        <p:sp>
          <p:nvSpPr>
            <p:cNvPr id="6" name="TextBox 5"/>
            <p:cNvSpPr txBox="1"/>
            <p:nvPr/>
          </p:nvSpPr>
          <p:spPr>
            <a:xfrm>
              <a:off x="6172200" y="2206347"/>
              <a:ext cx="461665" cy="3508653"/>
            </a:xfrm>
            <a:prstGeom prst="rect">
              <a:avLst/>
            </a:prstGeom>
            <a:noFill/>
          </p:spPr>
          <p:txBody>
            <a:bodyPr vert="vert" wrap="square" rtlCol="0">
              <a:spAutoFit/>
            </a:bodyPr>
            <a:lstStyle/>
            <a:p>
              <a:r>
                <a:rPr lang="en-US" dirty="0" smtClean="0"/>
                <a:t>Ongoing Assessment and Feedback</a:t>
              </a:r>
              <a:endParaRPr lang="en-US" dirty="0"/>
            </a:p>
          </p:txBody>
        </p:sp>
      </p:grpSp>
      <p:sp>
        <p:nvSpPr>
          <p:cNvPr id="12"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41939692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0" y="762000"/>
            <a:ext cx="9144000" cy="1143000"/>
          </a:xfrm>
        </p:spPr>
        <p:txBody>
          <a:bodyPr/>
          <a:lstStyle/>
          <a:p>
            <a:pPr eaLnBrk="1" hangingPunct="1"/>
            <a:r>
              <a:rPr lang="en-US" sz="4000" dirty="0" smtClean="0"/>
              <a:t>Step 1</a:t>
            </a:r>
          </a:p>
        </p:txBody>
      </p:sp>
      <p:sp>
        <p:nvSpPr>
          <p:cNvPr id="3" name="Content Placeholder 2"/>
          <p:cNvSpPr>
            <a:spLocks noGrp="1"/>
          </p:cNvSpPr>
          <p:nvPr>
            <p:ph sz="quarter" idx="4294967295"/>
          </p:nvPr>
        </p:nvSpPr>
        <p:spPr>
          <a:xfrm>
            <a:off x="762000" y="1939925"/>
            <a:ext cx="7696200" cy="914400"/>
          </a:xfrm>
        </p:spPr>
        <p:txBody>
          <a:bodyPr rtlCol="0">
            <a:normAutofit lnSpcReduction="10000"/>
          </a:bodyPr>
          <a:lstStyle/>
          <a:p>
            <a:pPr algn="ctr" eaLnBrk="1" fontAlgn="auto" hangingPunct="1">
              <a:lnSpc>
                <a:spcPct val="80000"/>
              </a:lnSpc>
              <a:spcAft>
                <a:spcPts val="0"/>
              </a:spcAft>
              <a:buFont typeface="Arial" charset="0"/>
              <a:buNone/>
              <a:defRPr/>
            </a:pPr>
            <a:r>
              <a:rPr lang="en-US" sz="3600" dirty="0">
                <a:latin typeface="+mj-lt"/>
              </a:rPr>
              <a:t>Use </a:t>
            </a:r>
            <a:r>
              <a:rPr lang="en-US" sz="3600" dirty="0" smtClean="0">
                <a:latin typeface="+mj-lt"/>
              </a:rPr>
              <a:t>a real-world </a:t>
            </a:r>
            <a:r>
              <a:rPr lang="en-US" sz="3600" dirty="0">
                <a:latin typeface="+mj-lt"/>
              </a:rPr>
              <a:t>or familiar </a:t>
            </a:r>
            <a:r>
              <a:rPr lang="en-US" sz="3600" dirty="0" smtClean="0">
                <a:latin typeface="+mj-lt"/>
              </a:rPr>
              <a:t>example    to </a:t>
            </a:r>
            <a:r>
              <a:rPr lang="en-US" sz="3600" dirty="0">
                <a:latin typeface="+mj-lt"/>
              </a:rPr>
              <a:t>create a </a:t>
            </a:r>
            <a:r>
              <a:rPr lang="en-US" sz="3600" dirty="0" smtClean="0">
                <a:latin typeface="+mj-lt"/>
              </a:rPr>
              <a:t>context.</a:t>
            </a:r>
            <a:endParaRPr lang="en-US" sz="3600" dirty="0">
              <a:latin typeface="+mj-lt"/>
            </a:endParaRPr>
          </a:p>
          <a:p>
            <a:pPr eaLnBrk="1" fontAlgn="auto" hangingPunct="1">
              <a:lnSpc>
                <a:spcPct val="80000"/>
              </a:lnSpc>
              <a:spcAft>
                <a:spcPts val="0"/>
              </a:spcAft>
              <a:defRPr/>
            </a:pPr>
            <a:endParaRPr lang="en-US" sz="2800" dirty="0"/>
          </a:p>
          <a:p>
            <a:pPr eaLnBrk="1" fontAlgn="auto" hangingPunct="1">
              <a:lnSpc>
                <a:spcPct val="80000"/>
              </a:lnSpc>
              <a:spcAft>
                <a:spcPts val="0"/>
              </a:spcAft>
              <a:buFont typeface="Arial" charset="0"/>
              <a:buNone/>
              <a:defRPr/>
            </a:pPr>
            <a:endParaRPr lang="en-US" sz="2300" dirty="0"/>
          </a:p>
          <a:p>
            <a:pPr eaLnBrk="1" fontAlgn="auto" hangingPunct="1">
              <a:lnSpc>
                <a:spcPct val="80000"/>
              </a:lnSpc>
              <a:spcAft>
                <a:spcPts val="0"/>
              </a:spcAft>
              <a:buFont typeface="Arial" charset="0"/>
              <a:buNone/>
              <a:defRPr/>
            </a:pPr>
            <a:endParaRPr lang="en-US" sz="2300" dirty="0"/>
          </a:p>
        </p:txBody>
      </p:sp>
      <p:sp>
        <p:nvSpPr>
          <p:cNvPr id="61444" name="TextBox 4"/>
          <p:cNvSpPr txBox="1">
            <a:spLocks noChangeArrowheads="1"/>
          </p:cNvSpPr>
          <p:nvPr/>
        </p:nvSpPr>
        <p:spPr bwMode="auto">
          <a:xfrm>
            <a:off x="762000" y="3387725"/>
            <a:ext cx="7696200" cy="2708275"/>
          </a:xfrm>
          <a:prstGeom prst="rect">
            <a:avLst/>
          </a:prstGeom>
          <a:solidFill>
            <a:schemeClr val="bg1"/>
          </a:solidFill>
          <a:ln w="57150">
            <a:solidFill>
              <a:srgbClr val="176DAD"/>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a:latin typeface="Comic Sans MS" pitchFamily="66" charset="0"/>
              </a:rPr>
              <a:t>Example:  </a:t>
            </a:r>
          </a:p>
          <a:p>
            <a:pPr algn="ctr" eaLnBrk="1" hangingPunct="1"/>
            <a:endParaRPr lang="en-US" sz="2000" dirty="0">
              <a:latin typeface="Comic Sans MS" pitchFamily="66" charset="0"/>
            </a:endParaRPr>
          </a:p>
          <a:p>
            <a:pPr algn="ctr" eaLnBrk="1" hangingPunct="1"/>
            <a:r>
              <a:rPr lang="en-US" sz="2600" dirty="0">
                <a:latin typeface="Comic Sans MS" pitchFamily="66" charset="0"/>
              </a:rPr>
              <a:t>I have a backpack here. I don’t know to whom it belongs.  There is no name on it.  Let’s be detectives and use our background knowledge and the clues inside the backpack to help us figure out to whom it belongs.</a:t>
            </a:r>
          </a:p>
        </p:txBody>
      </p:sp>
      <p:pic>
        <p:nvPicPr>
          <p:cNvPr id="61445" name="Picture 4" descr="C:\Documents and Settings\wsexton\Local Settings\Temporary Internet Files\Content.IE5\2XCDIHAD\MCj0295595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2168525"/>
            <a:ext cx="1081088"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4A8F9A-62D8-450D-BB89-905686C8CABD}" type="slidenum">
              <a:rPr lang="en-US" smtClean="0">
                <a:solidFill>
                  <a:schemeClr val="tx1">
                    <a:lumMod val="50000"/>
                    <a:lumOff val="50000"/>
                  </a:schemeClr>
                </a:solidFill>
              </a:rPr>
              <a:pPr eaLnBrk="1" hangingPunct="1"/>
              <a:t>47</a:t>
            </a:fld>
            <a:endParaRPr lang="en-US" dirty="0" smtClean="0">
              <a:solidFill>
                <a:schemeClr val="tx1">
                  <a:lumMod val="50000"/>
                  <a:lumOff val="50000"/>
                </a:schemeClr>
              </a:solidFill>
            </a:endParaRPr>
          </a:p>
        </p:txBody>
      </p:sp>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24656184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0" y="685800"/>
            <a:ext cx="9144000" cy="1143000"/>
          </a:xfrm>
        </p:spPr>
        <p:txBody>
          <a:bodyPr/>
          <a:lstStyle/>
          <a:p>
            <a:pPr eaLnBrk="1" hangingPunct="1"/>
            <a:r>
              <a:rPr lang="en-US" sz="4000" dirty="0" smtClean="0"/>
              <a:t>Step 2</a:t>
            </a:r>
          </a:p>
        </p:txBody>
      </p:sp>
      <p:sp>
        <p:nvSpPr>
          <p:cNvPr id="114690" name="Content Placeholder 2"/>
          <p:cNvSpPr>
            <a:spLocks noGrp="1"/>
          </p:cNvSpPr>
          <p:nvPr>
            <p:ph sz="quarter" idx="4294967295"/>
          </p:nvPr>
        </p:nvSpPr>
        <p:spPr>
          <a:xfrm>
            <a:off x="0" y="1828800"/>
            <a:ext cx="9144000" cy="914400"/>
          </a:xfrm>
        </p:spPr>
        <p:txBody>
          <a:bodyPr rtlCol="0">
            <a:normAutofit/>
          </a:bodyPr>
          <a:lstStyle/>
          <a:p>
            <a:pPr algn="ctr" eaLnBrk="1" fontAlgn="auto" hangingPunct="1">
              <a:spcAft>
                <a:spcPts val="0"/>
              </a:spcAft>
              <a:buFont typeface="Arial" charset="0"/>
              <a:buNone/>
              <a:defRPr/>
            </a:pPr>
            <a:r>
              <a:rPr lang="en-US" sz="4400" dirty="0">
                <a:latin typeface="+mj-lt"/>
              </a:rPr>
              <a:t>Give the strategy </a:t>
            </a:r>
            <a:r>
              <a:rPr lang="en-US" sz="4400" dirty="0" smtClean="0">
                <a:latin typeface="+mj-lt"/>
              </a:rPr>
              <a:t>a name</a:t>
            </a:r>
            <a:r>
              <a:rPr lang="en-US" sz="4400" dirty="0">
                <a:latin typeface="+mj-lt"/>
              </a:rPr>
              <a:t>.</a:t>
            </a:r>
          </a:p>
          <a:p>
            <a:pPr eaLnBrk="1" fontAlgn="auto" hangingPunct="1">
              <a:spcAft>
                <a:spcPts val="0"/>
              </a:spcAft>
              <a:defRPr/>
            </a:pPr>
            <a:endParaRPr lang="en-US" dirty="0"/>
          </a:p>
          <a:p>
            <a:pPr eaLnBrk="1" fontAlgn="auto" hangingPunct="1">
              <a:spcAft>
                <a:spcPts val="0"/>
              </a:spcAft>
              <a:buFont typeface="Arial" charset="0"/>
              <a:buNone/>
              <a:defRPr/>
            </a:pPr>
            <a:endParaRPr lang="en-US" dirty="0"/>
          </a:p>
          <a:p>
            <a:pPr eaLnBrk="1" fontAlgn="auto" hangingPunct="1">
              <a:spcAft>
                <a:spcPts val="0"/>
              </a:spcAft>
              <a:buFont typeface="Arial" charset="0"/>
              <a:buNone/>
              <a:defRPr/>
            </a:pPr>
            <a:endParaRPr lang="en-US" dirty="0"/>
          </a:p>
        </p:txBody>
      </p:sp>
      <p:sp>
        <p:nvSpPr>
          <p:cNvPr id="62468" name="TextBox 4"/>
          <p:cNvSpPr txBox="1">
            <a:spLocks noChangeArrowheads="1"/>
          </p:cNvSpPr>
          <p:nvPr/>
        </p:nvSpPr>
        <p:spPr bwMode="auto">
          <a:xfrm>
            <a:off x="914400" y="3200400"/>
            <a:ext cx="7391400" cy="2062163"/>
          </a:xfrm>
          <a:prstGeom prst="rect">
            <a:avLst/>
          </a:prstGeom>
          <a:solidFill>
            <a:schemeClr val="bg1"/>
          </a:solidFill>
          <a:ln w="57150">
            <a:solidFill>
              <a:srgbClr val="176DAD"/>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a:latin typeface="Comic Sans MS" pitchFamily="66" charset="0"/>
              </a:rPr>
              <a:t>Example:</a:t>
            </a:r>
          </a:p>
          <a:p>
            <a:pPr algn="ctr" eaLnBrk="1" hangingPunct="1"/>
            <a:endParaRPr lang="en-US" sz="2800" dirty="0">
              <a:latin typeface="Comic Sans MS" pitchFamily="66" charset="0"/>
            </a:endParaRPr>
          </a:p>
          <a:p>
            <a:pPr algn="ctr" eaLnBrk="1" hangingPunct="1"/>
            <a:r>
              <a:rPr lang="en-US" sz="2600" dirty="0">
                <a:latin typeface="Comic Sans MS" pitchFamily="66" charset="0"/>
              </a:rPr>
              <a:t>Today we are going to learn a comprehension strategy called “making inferences.”</a:t>
            </a:r>
          </a:p>
          <a:p>
            <a:pPr algn="ctr" eaLnBrk="1" hangingPunct="1"/>
            <a:endParaRPr lang="en-US" sz="2800" dirty="0">
              <a:latin typeface="Comic Sans MS" pitchFamily="66" charset="0"/>
            </a:endParaRPr>
          </a:p>
        </p:txBody>
      </p:sp>
      <p:sp>
        <p:nvSpPr>
          <p:cNvPr id="6246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47B7F4-22DF-491A-B8FD-2BF3E8E2588E}" type="slidenum">
              <a:rPr lang="en-US" smtClean="0">
                <a:solidFill>
                  <a:schemeClr val="tx1">
                    <a:lumMod val="50000"/>
                    <a:lumOff val="50000"/>
                  </a:schemeClr>
                </a:solidFill>
              </a:rPr>
              <a:pPr eaLnBrk="1" hangingPunct="1"/>
              <a:t>48</a:t>
            </a:fld>
            <a:endParaRPr lang="en-US" dirty="0" smtClean="0">
              <a:solidFill>
                <a:schemeClr val="tx1">
                  <a:lumMod val="50000"/>
                  <a:lumOff val="50000"/>
                </a:schemeClr>
              </a:solidFill>
            </a:endParaRPr>
          </a:p>
        </p:txBody>
      </p:sp>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24383321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0" y="762000"/>
            <a:ext cx="9144000" cy="1143000"/>
          </a:xfrm>
        </p:spPr>
        <p:txBody>
          <a:bodyPr/>
          <a:lstStyle/>
          <a:p>
            <a:pPr eaLnBrk="1" hangingPunct="1"/>
            <a:r>
              <a:rPr lang="en-US" sz="4000" dirty="0" smtClean="0"/>
              <a:t>Step 3</a:t>
            </a:r>
          </a:p>
        </p:txBody>
      </p:sp>
      <p:sp>
        <p:nvSpPr>
          <p:cNvPr id="63491" name="Content Placeholder 2"/>
          <p:cNvSpPr>
            <a:spLocks noGrp="1"/>
          </p:cNvSpPr>
          <p:nvPr>
            <p:ph sz="quarter" idx="4294967295"/>
          </p:nvPr>
        </p:nvSpPr>
        <p:spPr>
          <a:xfrm>
            <a:off x="0" y="1662112"/>
            <a:ext cx="9144000" cy="1524000"/>
          </a:xfrm>
        </p:spPr>
        <p:txBody>
          <a:bodyPr/>
          <a:lstStyle/>
          <a:p>
            <a:pPr algn="ctr" eaLnBrk="1" hangingPunct="1">
              <a:lnSpc>
                <a:spcPct val="80000"/>
              </a:lnSpc>
              <a:buFont typeface="Arial" pitchFamily="34" charset="0"/>
              <a:buNone/>
            </a:pPr>
            <a:r>
              <a:rPr lang="en-US" sz="3600" smtClean="0"/>
              <a:t>Define the strategy, how and when it is used, and how it helps with reading.</a:t>
            </a:r>
          </a:p>
          <a:p>
            <a:pPr eaLnBrk="1" hangingPunct="1">
              <a:lnSpc>
                <a:spcPct val="80000"/>
              </a:lnSpc>
            </a:pPr>
            <a:endParaRPr lang="en-US" sz="2800" smtClean="0"/>
          </a:p>
          <a:p>
            <a:pPr eaLnBrk="1" hangingPunct="1">
              <a:lnSpc>
                <a:spcPct val="80000"/>
              </a:lnSpc>
              <a:buFont typeface="Arial" pitchFamily="34" charset="0"/>
              <a:buNone/>
            </a:pPr>
            <a:endParaRPr lang="en-US" sz="2800" smtClean="0"/>
          </a:p>
          <a:p>
            <a:pPr eaLnBrk="1" hangingPunct="1">
              <a:lnSpc>
                <a:spcPct val="80000"/>
              </a:lnSpc>
              <a:buFont typeface="Arial" pitchFamily="34" charset="0"/>
              <a:buNone/>
            </a:pPr>
            <a:endParaRPr lang="en-US" sz="2800" smtClean="0"/>
          </a:p>
        </p:txBody>
      </p:sp>
      <p:sp>
        <p:nvSpPr>
          <p:cNvPr id="63492" name="TextBox 4"/>
          <p:cNvSpPr txBox="1">
            <a:spLocks noChangeArrowheads="1"/>
          </p:cNvSpPr>
          <p:nvPr/>
        </p:nvSpPr>
        <p:spPr bwMode="auto">
          <a:xfrm>
            <a:off x="609600" y="3033712"/>
            <a:ext cx="7848600" cy="2986088"/>
          </a:xfrm>
          <a:prstGeom prst="rect">
            <a:avLst/>
          </a:prstGeom>
          <a:solidFill>
            <a:schemeClr val="bg1"/>
          </a:solidFill>
          <a:ln w="57150">
            <a:solidFill>
              <a:srgbClr val="176DAD"/>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a:latin typeface="Comic Sans MS" pitchFamily="66" charset="0"/>
              </a:rPr>
              <a:t>Example:  </a:t>
            </a:r>
          </a:p>
          <a:p>
            <a:pPr algn="ctr" eaLnBrk="1" hangingPunct="1"/>
            <a:endParaRPr lang="en-US" sz="1200" dirty="0">
              <a:latin typeface="Comic Sans MS" pitchFamily="66" charset="0"/>
            </a:endParaRPr>
          </a:p>
          <a:p>
            <a:pPr algn="ctr" eaLnBrk="1" hangingPunct="1"/>
            <a:r>
              <a:rPr lang="en-US" sz="2600" dirty="0">
                <a:latin typeface="Comic Sans MS" pitchFamily="66" charset="0"/>
              </a:rPr>
              <a:t>The strategy we’re talking about today is called “making inferences.” Sometimes the author doesn’t tell us everything, but leaves hints to help us figure things out.  When we make inferences, we use clues from the text and our background knowledge to figure something out.  </a:t>
            </a:r>
          </a:p>
        </p:txBody>
      </p:sp>
      <p:sp>
        <p:nvSpPr>
          <p:cNvPr id="6349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4C15A33-5159-4723-A944-B7A289DF3791}" type="slidenum">
              <a:rPr lang="en-US" smtClean="0">
                <a:solidFill>
                  <a:schemeClr val="tx1">
                    <a:lumMod val="50000"/>
                    <a:lumOff val="50000"/>
                  </a:schemeClr>
                </a:solidFill>
              </a:rPr>
              <a:pPr eaLnBrk="1" hangingPunct="1"/>
              <a:t>49</a:t>
            </a:fld>
            <a:endParaRPr lang="en-US" dirty="0" smtClean="0">
              <a:solidFill>
                <a:schemeClr val="tx1">
                  <a:lumMod val="50000"/>
                  <a:lumOff val="50000"/>
                </a:schemeClr>
              </a:solidFill>
            </a:endParaRPr>
          </a:p>
        </p:txBody>
      </p:sp>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463321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Comprehension?</a:t>
            </a:r>
            <a:endParaRPr lang="en-US" dirty="0"/>
          </a:p>
        </p:txBody>
      </p:sp>
      <p:sp>
        <p:nvSpPr>
          <p:cNvPr id="5" name="Text Placeholder 4"/>
          <p:cNvSpPr>
            <a:spLocks noGrp="1"/>
          </p:cNvSpPr>
          <p:nvPr>
            <p:ph type="body" idx="1"/>
          </p:nvPr>
        </p:nvSpPr>
        <p:spPr/>
        <p:txBody>
          <a:bodyPr/>
          <a:lstStyle/>
          <a:p>
            <a:r>
              <a:rPr lang="en-US" dirty="0" smtClean="0"/>
              <a:t>Why Should we Teach</a:t>
            </a:r>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5</a:t>
            </a:fld>
            <a:endParaRPr lang="en-US" dirty="0"/>
          </a:p>
        </p:txBody>
      </p:sp>
      <p:sp>
        <p:nvSpPr>
          <p:cNvPr id="3" name="Footer Placeholder 2"/>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30128818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0" y="838200"/>
            <a:ext cx="9144000" cy="1143000"/>
          </a:xfrm>
        </p:spPr>
        <p:txBody>
          <a:bodyPr/>
          <a:lstStyle/>
          <a:p>
            <a:pPr eaLnBrk="1" hangingPunct="1"/>
            <a:r>
              <a:rPr lang="en-US" sz="4000" dirty="0" smtClean="0"/>
              <a:t>Step 4</a:t>
            </a:r>
          </a:p>
        </p:txBody>
      </p:sp>
      <p:sp>
        <p:nvSpPr>
          <p:cNvPr id="3" name="Content Placeholder 2"/>
          <p:cNvSpPr>
            <a:spLocks noGrp="1"/>
          </p:cNvSpPr>
          <p:nvPr>
            <p:ph sz="quarter" idx="4294967295"/>
          </p:nvPr>
        </p:nvSpPr>
        <p:spPr>
          <a:xfrm>
            <a:off x="0" y="2090737"/>
            <a:ext cx="9144000" cy="1447800"/>
          </a:xfrm>
        </p:spPr>
        <p:txBody>
          <a:bodyPr rtlCol="0">
            <a:normAutofit fontScale="85000" lnSpcReduction="20000"/>
          </a:bodyPr>
          <a:lstStyle/>
          <a:p>
            <a:pPr algn="ctr" eaLnBrk="1" fontAlgn="auto" hangingPunct="1">
              <a:spcAft>
                <a:spcPts val="0"/>
              </a:spcAft>
              <a:buFont typeface="Arial" charset="0"/>
              <a:buNone/>
              <a:defRPr/>
            </a:pPr>
            <a:r>
              <a:rPr lang="en-US" sz="4100" dirty="0"/>
              <a:t>Give students </a:t>
            </a:r>
            <a:r>
              <a:rPr lang="en-US" sz="4100" dirty="0" smtClean="0"/>
              <a:t>touchstones, </a:t>
            </a:r>
            <a:r>
              <a:rPr lang="en-US" sz="4100" dirty="0"/>
              <a:t>such as a hand gesture or </a:t>
            </a:r>
            <a:r>
              <a:rPr lang="en-US" sz="4100" dirty="0" smtClean="0"/>
              <a:t>visual representation, </a:t>
            </a:r>
            <a:r>
              <a:rPr lang="en-US" sz="4100" dirty="0"/>
              <a:t>to help them </a:t>
            </a:r>
            <a:r>
              <a:rPr lang="en-US" sz="4100" dirty="0" smtClean="0"/>
              <a:t>remember </a:t>
            </a:r>
            <a:r>
              <a:rPr lang="en-US" sz="4100" dirty="0"/>
              <a:t>the strategy.</a:t>
            </a:r>
          </a:p>
          <a:p>
            <a:pPr eaLnBrk="1" fontAlgn="auto" hangingPunct="1">
              <a:spcAft>
                <a:spcPts val="0"/>
              </a:spcAft>
              <a:buFont typeface="Arial" charset="0"/>
              <a:buNone/>
              <a:defRPr/>
            </a:pPr>
            <a:endParaRPr lang="en-US" sz="3400" dirty="0"/>
          </a:p>
          <a:p>
            <a:pPr eaLnBrk="1" fontAlgn="auto" hangingPunct="1">
              <a:spcAft>
                <a:spcPts val="0"/>
              </a:spcAft>
              <a:buFont typeface="Arial" charset="0"/>
              <a:buNone/>
              <a:defRPr/>
            </a:pPr>
            <a:endParaRPr lang="en-US" sz="3000" dirty="0"/>
          </a:p>
          <a:p>
            <a:pPr eaLnBrk="1" fontAlgn="auto" hangingPunct="1">
              <a:spcAft>
                <a:spcPts val="0"/>
              </a:spcAft>
              <a:buFont typeface="Arial" charset="0"/>
              <a:buNone/>
              <a:defRPr/>
            </a:pPr>
            <a:endParaRPr lang="en-US" sz="3000" dirty="0"/>
          </a:p>
        </p:txBody>
      </p:sp>
      <p:sp>
        <p:nvSpPr>
          <p:cNvPr id="64516" name="TextBox 4"/>
          <p:cNvSpPr txBox="1">
            <a:spLocks noChangeArrowheads="1"/>
          </p:cNvSpPr>
          <p:nvPr/>
        </p:nvSpPr>
        <p:spPr bwMode="auto">
          <a:xfrm>
            <a:off x="1066800" y="3551237"/>
            <a:ext cx="7086600" cy="2925763"/>
          </a:xfrm>
          <a:prstGeom prst="rect">
            <a:avLst/>
          </a:prstGeom>
          <a:solidFill>
            <a:schemeClr val="bg1"/>
          </a:solidFill>
          <a:ln w="57150">
            <a:solidFill>
              <a:srgbClr val="176DAD"/>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a:latin typeface="Tw Cen MT" pitchFamily="34" charset="0"/>
              </a:rPr>
              <a:t>Examples:</a:t>
            </a:r>
          </a:p>
          <a:p>
            <a:pPr algn="ctr" eaLnBrk="1" hangingPunct="1"/>
            <a:endParaRPr lang="en-US" sz="2800" dirty="0">
              <a:solidFill>
                <a:schemeClr val="bg1"/>
              </a:solidFill>
              <a:latin typeface="Tw Cen MT" pitchFamily="34" charset="0"/>
            </a:endParaRPr>
          </a:p>
          <a:p>
            <a:pPr algn="ctr" eaLnBrk="1" hangingPunct="1"/>
            <a:endParaRPr lang="en-US" sz="2800" dirty="0">
              <a:solidFill>
                <a:schemeClr val="bg1"/>
              </a:solidFill>
              <a:latin typeface="Tw Cen MT" pitchFamily="34" charset="0"/>
            </a:endParaRPr>
          </a:p>
          <a:p>
            <a:pPr algn="ctr" eaLnBrk="1" hangingPunct="1"/>
            <a:endParaRPr lang="en-US" sz="2800" dirty="0">
              <a:solidFill>
                <a:schemeClr val="bg1"/>
              </a:solidFill>
              <a:latin typeface="Tw Cen MT" pitchFamily="34" charset="0"/>
            </a:endParaRPr>
          </a:p>
          <a:p>
            <a:pPr algn="ctr" eaLnBrk="1" hangingPunct="1"/>
            <a:endParaRPr lang="en-US" sz="2800" dirty="0">
              <a:solidFill>
                <a:schemeClr val="bg1"/>
              </a:solidFill>
              <a:latin typeface="Tw Cen MT" pitchFamily="34" charset="0"/>
            </a:endParaRPr>
          </a:p>
          <a:p>
            <a:pPr algn="ctr" eaLnBrk="1" hangingPunct="1"/>
            <a:endParaRPr lang="en-US" sz="2800" dirty="0">
              <a:solidFill>
                <a:schemeClr val="bg1"/>
              </a:solidFill>
              <a:latin typeface="Tw Cen MT"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rot="1248526">
            <a:off x="5664200" y="3960104"/>
            <a:ext cx="1671638" cy="2165350"/>
          </a:xfrm>
          <a:prstGeom prst="rect">
            <a:avLst/>
          </a:prstGeom>
          <a:ln w="9525">
            <a:solidFill>
              <a:schemeClr val="tx1"/>
            </a:solidFill>
          </a:ln>
          <a:effectLst>
            <a:outerShdw blurRad="292100" dist="139700" dir="2700000" algn="tl" rotWithShape="0">
              <a:srgbClr val="333333">
                <a:alpha val="65000"/>
              </a:srgbClr>
            </a:outerShdw>
          </a:effectLst>
        </p:spPr>
      </p:pic>
      <p:pic>
        <p:nvPicPr>
          <p:cNvPr id="64519" name="Picture 2" descr="C:\Documents and Settings\ddycha\My Documents\My Pictures\Microsoft Clip Organizer\j0290903.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160122">
            <a:off x="5033963" y="5121577"/>
            <a:ext cx="67310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2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36E6E4-9F13-47DA-915E-9637A3B9BA98}" type="slidenum">
              <a:rPr lang="en-US" smtClean="0">
                <a:solidFill>
                  <a:schemeClr val="tx1">
                    <a:lumMod val="50000"/>
                    <a:lumOff val="50000"/>
                  </a:schemeClr>
                </a:solidFill>
              </a:rPr>
              <a:pPr eaLnBrk="1" hangingPunct="1"/>
              <a:t>50</a:t>
            </a:fld>
            <a:endParaRPr lang="en-US" dirty="0" smtClean="0">
              <a:solidFill>
                <a:schemeClr val="tx1">
                  <a:lumMod val="50000"/>
                  <a:lumOff val="50000"/>
                </a:schemeClr>
              </a:solidFill>
            </a:endParaRPr>
          </a:p>
        </p:txBody>
      </p:sp>
      <p:sp>
        <p:nvSpPr>
          <p:cNvPr id="9"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pic>
        <p:nvPicPr>
          <p:cNvPr id="2" name="Picture 2" descr="C:\Users\ddycha\AppData\Local\Microsoft\Windows\Temporary Internet Files\Content.Outlook\DQ3J9OY2\photo (3).JPG"/>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saturation sat="33000"/>
                    </a14:imgEffect>
                  </a14:imgLayer>
                </a14:imgProps>
              </a:ext>
              <a:ext uri="{28A0092B-C50C-407E-A947-70E740481C1C}">
                <a14:useLocalDpi xmlns:a14="http://schemas.microsoft.com/office/drawing/2010/main" xmlns="" val="0"/>
              </a:ext>
            </a:extLst>
          </a:blip>
          <a:srcRect l="9822" t="6250" r="18303"/>
          <a:stretch/>
        </p:blipFill>
        <p:spPr bwMode="auto">
          <a:xfrm rot="5400000">
            <a:off x="1730703" y="3989061"/>
            <a:ext cx="2014535" cy="19707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78482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20782" y="609600"/>
            <a:ext cx="9144000" cy="1143000"/>
          </a:xfrm>
        </p:spPr>
        <p:txBody>
          <a:bodyPr/>
          <a:lstStyle/>
          <a:p>
            <a:pPr eaLnBrk="1" hangingPunct="1"/>
            <a:r>
              <a:rPr lang="en-US" sz="4000" dirty="0" smtClean="0"/>
              <a:t>Step 5</a:t>
            </a:r>
          </a:p>
        </p:txBody>
      </p:sp>
      <p:sp>
        <p:nvSpPr>
          <p:cNvPr id="3" name="Content Placeholder 2"/>
          <p:cNvSpPr>
            <a:spLocks noGrp="1"/>
          </p:cNvSpPr>
          <p:nvPr>
            <p:ph sz="quarter" idx="4294967295"/>
          </p:nvPr>
        </p:nvSpPr>
        <p:spPr>
          <a:xfrm>
            <a:off x="0" y="1616075"/>
            <a:ext cx="9144000" cy="914400"/>
          </a:xfrm>
        </p:spPr>
        <p:txBody>
          <a:bodyPr rtlCol="0">
            <a:normAutofit fontScale="92500" lnSpcReduction="20000"/>
          </a:bodyPr>
          <a:lstStyle/>
          <a:p>
            <a:pPr algn="ctr" eaLnBrk="1" fontAlgn="auto" hangingPunct="1">
              <a:lnSpc>
                <a:spcPct val="90000"/>
              </a:lnSpc>
              <a:spcAft>
                <a:spcPts val="0"/>
              </a:spcAft>
              <a:buFont typeface="Arial" charset="0"/>
              <a:buNone/>
              <a:defRPr/>
            </a:pPr>
            <a:r>
              <a:rPr lang="en-US" sz="4000" dirty="0"/>
              <a:t> </a:t>
            </a:r>
            <a:r>
              <a:rPr lang="en-US" sz="3900" dirty="0" smtClean="0"/>
              <a:t>Think aloud</a:t>
            </a:r>
            <a:r>
              <a:rPr lang="en-US" sz="3900" dirty="0"/>
              <a:t>, using the strategy in a </a:t>
            </a:r>
            <a:r>
              <a:rPr lang="en-US" sz="3900" dirty="0" smtClean="0"/>
              <a:t>                 variety </a:t>
            </a:r>
            <a:r>
              <a:rPr lang="en-US" sz="3900" dirty="0"/>
              <a:t>of contexts.  </a:t>
            </a:r>
          </a:p>
          <a:p>
            <a:pPr eaLnBrk="1" fontAlgn="auto" hangingPunct="1">
              <a:lnSpc>
                <a:spcPct val="90000"/>
              </a:lnSpc>
              <a:spcAft>
                <a:spcPts val="0"/>
              </a:spcAft>
              <a:buFont typeface="Arial" charset="0"/>
              <a:buNone/>
              <a:defRPr/>
            </a:pPr>
            <a:endParaRPr lang="en-US" sz="4000" dirty="0"/>
          </a:p>
          <a:p>
            <a:pPr eaLnBrk="1" fontAlgn="auto" hangingPunct="1">
              <a:lnSpc>
                <a:spcPct val="90000"/>
              </a:lnSpc>
              <a:spcAft>
                <a:spcPts val="0"/>
              </a:spcAft>
              <a:buFont typeface="Arial" charset="0"/>
              <a:buNone/>
              <a:defRPr/>
            </a:pPr>
            <a:endParaRPr lang="en-US" dirty="0"/>
          </a:p>
        </p:txBody>
      </p:sp>
      <p:sp>
        <p:nvSpPr>
          <p:cNvPr id="65540" name="TextBox 8"/>
          <p:cNvSpPr txBox="1">
            <a:spLocks noChangeArrowheads="1"/>
          </p:cNvSpPr>
          <p:nvPr/>
        </p:nvSpPr>
        <p:spPr bwMode="auto">
          <a:xfrm>
            <a:off x="685800" y="2590800"/>
            <a:ext cx="7772400" cy="3877985"/>
          </a:xfrm>
          <a:prstGeom prst="rect">
            <a:avLst/>
          </a:prstGeom>
          <a:solidFill>
            <a:schemeClr val="bg1"/>
          </a:solidFill>
          <a:ln w="57150">
            <a:solidFill>
              <a:srgbClr val="176DAD"/>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a:latin typeface="Comic Sans MS" pitchFamily="66" charset="0"/>
              </a:rPr>
              <a:t>Example:</a:t>
            </a:r>
          </a:p>
          <a:p>
            <a:pPr algn="ctr" eaLnBrk="1" hangingPunct="1"/>
            <a:endParaRPr lang="en-US" sz="1000" dirty="0">
              <a:latin typeface="Comic Sans MS" pitchFamily="66" charset="0"/>
            </a:endParaRPr>
          </a:p>
          <a:p>
            <a:pPr algn="ctr" eaLnBrk="1" hangingPunct="1"/>
            <a:r>
              <a:rPr lang="en-US" sz="2400" dirty="0">
                <a:latin typeface="Comic Sans MS" pitchFamily="66" charset="0"/>
              </a:rPr>
              <a:t>Hmm, </a:t>
            </a:r>
            <a:r>
              <a:rPr lang="en-US" sz="2400" dirty="0" smtClean="0">
                <a:latin typeface="Comic Sans MS" pitchFamily="66" charset="0"/>
              </a:rPr>
              <a:t>I’m inferring that this boy is very responsible. He tells Mr. Crawford what he’s done without making excuses. That tells me a lot about his character. I know </a:t>
            </a:r>
            <a:r>
              <a:rPr lang="en-US" sz="2400" dirty="0">
                <a:latin typeface="Comic Sans MS" pitchFamily="66" charset="0"/>
              </a:rPr>
              <a:t>from my background knowledge, that </a:t>
            </a:r>
            <a:r>
              <a:rPr lang="en-US" sz="2400" dirty="0" smtClean="0">
                <a:latin typeface="Comic Sans MS" pitchFamily="66" charset="0"/>
              </a:rPr>
              <a:t>when someone takes responsibility for what they’ve done, they ask what they can do to make it better. The author doesn’t tell us he’s responsible, but we can use the clues in the text and our background knowledge to infer that the boy is responsible.</a:t>
            </a:r>
            <a:endParaRPr lang="en-US" sz="2400" dirty="0">
              <a:latin typeface="Comic Sans MS" pitchFamily="66" charset="0"/>
            </a:endParaRPr>
          </a:p>
        </p:txBody>
      </p:sp>
      <p:sp>
        <p:nvSpPr>
          <p:cNvPr id="6554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A1DFE7-6897-42D6-ABF2-38B67A0FAE64}" type="slidenum">
              <a:rPr lang="en-US" smtClean="0">
                <a:solidFill>
                  <a:schemeClr val="tx1">
                    <a:lumMod val="50000"/>
                    <a:lumOff val="50000"/>
                  </a:schemeClr>
                </a:solidFill>
              </a:rPr>
              <a:pPr eaLnBrk="1" hangingPunct="1"/>
              <a:t>51</a:t>
            </a:fld>
            <a:endParaRPr lang="en-US" dirty="0" smtClean="0">
              <a:solidFill>
                <a:schemeClr val="tx1">
                  <a:lumMod val="50000"/>
                  <a:lumOff val="50000"/>
                </a:schemeClr>
              </a:solidFill>
            </a:endParaRPr>
          </a:p>
        </p:txBody>
      </p:sp>
      <p:pic>
        <p:nvPicPr>
          <p:cNvPr id="6" name="Picture 9" descr="C:\Documents and Settings\ddycha\Local Settings\Temporary Internet Files\Content.IE5\6I22BF7Q\MCj0424798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0350" y="914400"/>
            <a:ext cx="1155700" cy="102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4"/>
          <p:cNvSpPr txBox="1">
            <a:spLocks noChangeArrowheads="1"/>
          </p:cNvSpPr>
          <p:nvPr/>
        </p:nvSpPr>
        <p:spPr bwMode="auto">
          <a:xfrm>
            <a:off x="7924800" y="1165224"/>
            <a:ext cx="990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dirty="0">
                <a:latin typeface="Comic Sans MS" pitchFamily="66" charset="0"/>
              </a:rPr>
              <a:t>Handout </a:t>
            </a:r>
          </a:p>
          <a:p>
            <a:pPr algn="ctr" eaLnBrk="1" hangingPunct="1"/>
            <a:r>
              <a:rPr lang="en-US" sz="1400" dirty="0">
                <a:latin typeface="Comic Sans MS" pitchFamily="66" charset="0"/>
              </a:rPr>
              <a:t>#4 </a:t>
            </a:r>
          </a:p>
        </p:txBody>
      </p:sp>
      <p:sp>
        <p:nvSpPr>
          <p:cNvPr id="8"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35188426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0" y="762000"/>
            <a:ext cx="9144000" cy="1143000"/>
          </a:xfrm>
        </p:spPr>
        <p:txBody>
          <a:bodyPr/>
          <a:lstStyle/>
          <a:p>
            <a:pPr eaLnBrk="1" hangingPunct="1"/>
            <a:r>
              <a:rPr lang="en-US" sz="4000" dirty="0" smtClean="0"/>
              <a:t>Step 6</a:t>
            </a:r>
          </a:p>
        </p:txBody>
      </p:sp>
      <p:sp>
        <p:nvSpPr>
          <p:cNvPr id="3" name="Content Placeholder 2"/>
          <p:cNvSpPr>
            <a:spLocks noGrp="1"/>
          </p:cNvSpPr>
          <p:nvPr>
            <p:ph sz="quarter" idx="4294967295"/>
          </p:nvPr>
        </p:nvSpPr>
        <p:spPr>
          <a:xfrm>
            <a:off x="152400" y="1752600"/>
            <a:ext cx="8763000" cy="1676400"/>
          </a:xfrm>
        </p:spPr>
        <p:txBody>
          <a:bodyPr rtlCol="0">
            <a:normAutofit fontScale="92500" lnSpcReduction="20000"/>
          </a:bodyPr>
          <a:lstStyle/>
          <a:p>
            <a:pPr algn="ctr" eaLnBrk="1" fontAlgn="auto" hangingPunct="1">
              <a:lnSpc>
                <a:spcPct val="90000"/>
              </a:lnSpc>
              <a:spcAft>
                <a:spcPts val="0"/>
              </a:spcAft>
              <a:buFont typeface="Arial" charset="0"/>
              <a:buNone/>
              <a:defRPr/>
            </a:pPr>
            <a:r>
              <a:rPr lang="en-US" sz="3700" dirty="0"/>
              <a:t>Engage students by providing </a:t>
            </a:r>
            <a:r>
              <a:rPr lang="en-US" sz="3700" dirty="0" smtClean="0"/>
              <a:t>meaningful opportunities </a:t>
            </a:r>
            <a:r>
              <a:rPr lang="en-US" sz="3700" dirty="0"/>
              <a:t>for them to share their thinking during the reading. Practice shared application with planned discussion prompts.</a:t>
            </a:r>
          </a:p>
          <a:p>
            <a:pPr eaLnBrk="1" fontAlgn="auto" hangingPunct="1">
              <a:lnSpc>
                <a:spcPct val="90000"/>
              </a:lnSpc>
              <a:spcAft>
                <a:spcPts val="0"/>
              </a:spcAft>
              <a:defRPr/>
            </a:pPr>
            <a:endParaRPr lang="en-US" sz="2800" dirty="0"/>
          </a:p>
          <a:p>
            <a:pPr eaLnBrk="1" fontAlgn="auto" hangingPunct="1">
              <a:lnSpc>
                <a:spcPct val="90000"/>
              </a:lnSpc>
              <a:spcAft>
                <a:spcPts val="0"/>
              </a:spcAft>
              <a:buFont typeface="Arial" charset="0"/>
              <a:buNone/>
              <a:defRPr/>
            </a:pPr>
            <a:endParaRPr lang="en-US" sz="2800" dirty="0"/>
          </a:p>
          <a:p>
            <a:pPr eaLnBrk="1" fontAlgn="auto" hangingPunct="1">
              <a:lnSpc>
                <a:spcPct val="90000"/>
              </a:lnSpc>
              <a:spcAft>
                <a:spcPts val="0"/>
              </a:spcAft>
              <a:buFont typeface="Arial" charset="0"/>
              <a:buNone/>
              <a:defRPr/>
            </a:pPr>
            <a:endParaRPr lang="en-US" sz="2800" dirty="0"/>
          </a:p>
        </p:txBody>
      </p:sp>
      <p:sp>
        <p:nvSpPr>
          <p:cNvPr id="66564" name="TextBox 4"/>
          <p:cNvSpPr txBox="1">
            <a:spLocks noChangeArrowheads="1"/>
          </p:cNvSpPr>
          <p:nvPr/>
        </p:nvSpPr>
        <p:spPr bwMode="auto">
          <a:xfrm>
            <a:off x="685800" y="3429000"/>
            <a:ext cx="7848600" cy="2523768"/>
          </a:xfrm>
          <a:prstGeom prst="rect">
            <a:avLst/>
          </a:prstGeom>
          <a:solidFill>
            <a:schemeClr val="bg1"/>
          </a:solidFill>
          <a:ln w="57150">
            <a:solidFill>
              <a:srgbClr val="176DAD"/>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a:latin typeface="Comic Sans MS" pitchFamily="66" charset="0"/>
              </a:rPr>
              <a:t>Example:</a:t>
            </a:r>
          </a:p>
          <a:p>
            <a:pPr algn="ctr" eaLnBrk="1" hangingPunct="1"/>
            <a:endParaRPr lang="en-US" sz="1400" dirty="0">
              <a:latin typeface="Comic Sans MS" pitchFamily="66" charset="0"/>
            </a:endParaRPr>
          </a:p>
          <a:p>
            <a:pPr algn="ctr" eaLnBrk="1" hangingPunct="1"/>
            <a:r>
              <a:rPr lang="en-US" sz="2400" dirty="0">
                <a:latin typeface="Comic Sans MS" pitchFamily="66" charset="0"/>
              </a:rPr>
              <a:t>Let’s think for a moment.  </a:t>
            </a:r>
            <a:r>
              <a:rPr lang="en-US" sz="2400" dirty="0" smtClean="0">
                <a:latin typeface="Comic Sans MS" pitchFamily="66" charset="0"/>
              </a:rPr>
              <a:t>Can you infer how young Abe feels about this book? How do you know that? </a:t>
            </a:r>
            <a:r>
              <a:rPr lang="en-US" sz="2400" dirty="0">
                <a:latin typeface="Comic Sans MS" pitchFamily="66" charset="0"/>
              </a:rPr>
              <a:t>... </a:t>
            </a:r>
          </a:p>
          <a:p>
            <a:pPr algn="ctr" eaLnBrk="1" hangingPunct="1"/>
            <a:endParaRPr lang="en-US" sz="2800" dirty="0">
              <a:latin typeface="Comic Sans MS" pitchFamily="66" charset="0"/>
            </a:endParaRPr>
          </a:p>
          <a:p>
            <a:pPr algn="ctr" eaLnBrk="1" hangingPunct="1"/>
            <a:r>
              <a:rPr lang="en-US" sz="2400" dirty="0">
                <a:latin typeface="Comic Sans MS" pitchFamily="66" charset="0"/>
              </a:rPr>
              <a:t>Turn and talk with your partner about how </a:t>
            </a:r>
            <a:r>
              <a:rPr lang="en-US" sz="2400" dirty="0" smtClean="0">
                <a:latin typeface="Comic Sans MS" pitchFamily="66" charset="0"/>
              </a:rPr>
              <a:t>Abe feels about this book.</a:t>
            </a:r>
            <a:endParaRPr lang="en-US" sz="2400" dirty="0">
              <a:latin typeface="Comic Sans MS" pitchFamily="66" charset="0"/>
            </a:endParaRPr>
          </a:p>
        </p:txBody>
      </p:sp>
      <p:pic>
        <p:nvPicPr>
          <p:cNvPr id="66565" name="Picture 2" descr="C:\Documents and Settings\ddycha\Local Settings\Temporary Internet Files\Content.IE5\7W5LPXUE\MCj0424232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9600" y="4738740"/>
            <a:ext cx="425450"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CC101A0-B049-4A77-912E-F26FA988ED7B}" type="slidenum">
              <a:rPr lang="en-US" smtClean="0">
                <a:solidFill>
                  <a:schemeClr val="tx1">
                    <a:lumMod val="50000"/>
                    <a:lumOff val="50000"/>
                  </a:schemeClr>
                </a:solidFill>
              </a:rPr>
              <a:pPr eaLnBrk="1" hangingPunct="1"/>
              <a:t>52</a:t>
            </a:fld>
            <a:endParaRPr lang="en-US" dirty="0" smtClean="0">
              <a:solidFill>
                <a:schemeClr val="tx1">
                  <a:lumMod val="50000"/>
                  <a:lumOff val="50000"/>
                </a:schemeClr>
              </a:solidFill>
            </a:endParaRPr>
          </a:p>
        </p:txBody>
      </p:sp>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13111263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0" y="762000"/>
            <a:ext cx="9144000" cy="1143000"/>
          </a:xfrm>
        </p:spPr>
        <p:txBody>
          <a:bodyPr/>
          <a:lstStyle/>
          <a:p>
            <a:pPr eaLnBrk="1" hangingPunct="1"/>
            <a:r>
              <a:rPr lang="en-US" sz="4000" dirty="0" smtClean="0"/>
              <a:t>Step 7</a:t>
            </a:r>
          </a:p>
        </p:txBody>
      </p:sp>
      <p:sp>
        <p:nvSpPr>
          <p:cNvPr id="3" name="Content Placeholder 2"/>
          <p:cNvSpPr>
            <a:spLocks noGrp="1"/>
          </p:cNvSpPr>
          <p:nvPr>
            <p:ph sz="quarter" idx="4294967295"/>
          </p:nvPr>
        </p:nvSpPr>
        <p:spPr>
          <a:xfrm>
            <a:off x="152400" y="1676400"/>
            <a:ext cx="8839200" cy="1371600"/>
          </a:xfrm>
        </p:spPr>
        <p:txBody>
          <a:bodyPr rtlCol="0">
            <a:normAutofit lnSpcReduction="10000"/>
          </a:bodyPr>
          <a:lstStyle/>
          <a:p>
            <a:pPr algn="ctr" eaLnBrk="1" fontAlgn="auto" hangingPunct="1">
              <a:lnSpc>
                <a:spcPct val="90000"/>
              </a:lnSpc>
              <a:spcAft>
                <a:spcPts val="0"/>
              </a:spcAft>
              <a:buFont typeface="Arial" charset="0"/>
              <a:buNone/>
              <a:defRPr/>
            </a:pPr>
            <a:r>
              <a:rPr lang="en-US" sz="3400" dirty="0"/>
              <a:t>Scaffold practice, providing opportunities for students to use the strategy while reading with the </a:t>
            </a:r>
            <a:r>
              <a:rPr lang="en-US" sz="3400" dirty="0" smtClean="0"/>
              <a:t>teacher’s </a:t>
            </a:r>
            <a:r>
              <a:rPr lang="en-US" sz="3400" dirty="0"/>
              <a:t>support and monitoring.</a:t>
            </a:r>
          </a:p>
          <a:p>
            <a:pPr eaLnBrk="1" fontAlgn="auto" hangingPunct="1">
              <a:lnSpc>
                <a:spcPct val="90000"/>
              </a:lnSpc>
              <a:spcAft>
                <a:spcPts val="0"/>
              </a:spcAft>
              <a:buFont typeface="Arial" charset="0"/>
              <a:buNone/>
              <a:defRPr/>
            </a:pPr>
            <a:endParaRPr lang="en-US" dirty="0"/>
          </a:p>
          <a:p>
            <a:pPr eaLnBrk="1" fontAlgn="auto" hangingPunct="1">
              <a:lnSpc>
                <a:spcPct val="90000"/>
              </a:lnSpc>
              <a:spcAft>
                <a:spcPts val="0"/>
              </a:spcAft>
              <a:buFont typeface="Arial" charset="0"/>
              <a:buNone/>
              <a:defRPr/>
            </a:pPr>
            <a:endParaRPr lang="en-US" dirty="0"/>
          </a:p>
          <a:p>
            <a:pPr eaLnBrk="1" fontAlgn="auto" hangingPunct="1">
              <a:lnSpc>
                <a:spcPct val="90000"/>
              </a:lnSpc>
              <a:spcAft>
                <a:spcPts val="0"/>
              </a:spcAft>
              <a:buFont typeface="Arial" charset="0"/>
              <a:buNone/>
              <a:defRPr/>
            </a:pPr>
            <a:endParaRPr lang="en-US" dirty="0"/>
          </a:p>
        </p:txBody>
      </p:sp>
      <p:sp>
        <p:nvSpPr>
          <p:cNvPr id="67588" name="TextBox 4"/>
          <p:cNvSpPr txBox="1">
            <a:spLocks noChangeArrowheads="1"/>
          </p:cNvSpPr>
          <p:nvPr/>
        </p:nvSpPr>
        <p:spPr bwMode="auto">
          <a:xfrm>
            <a:off x="609600" y="3124200"/>
            <a:ext cx="7924800" cy="3154710"/>
          </a:xfrm>
          <a:prstGeom prst="rect">
            <a:avLst/>
          </a:prstGeom>
          <a:solidFill>
            <a:schemeClr val="bg1"/>
          </a:solidFill>
          <a:ln w="57150">
            <a:solidFill>
              <a:srgbClr val="1B80CB"/>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a:latin typeface="Comic Sans MS" pitchFamily="66" charset="0"/>
              </a:rPr>
              <a:t>Example:</a:t>
            </a:r>
          </a:p>
          <a:p>
            <a:pPr algn="ctr" eaLnBrk="1" hangingPunct="1"/>
            <a:endParaRPr lang="en-US" sz="1200" dirty="0">
              <a:latin typeface="Comic Sans MS" pitchFamily="66" charset="0"/>
            </a:endParaRPr>
          </a:p>
          <a:p>
            <a:pPr algn="ctr" eaLnBrk="1" hangingPunct="1"/>
            <a:r>
              <a:rPr lang="en-US" sz="2600" dirty="0">
                <a:latin typeface="Comic Sans MS" pitchFamily="66" charset="0"/>
              </a:rPr>
              <a:t>Read the next two paragraphs on your own and think about the </a:t>
            </a:r>
            <a:r>
              <a:rPr lang="en-US" sz="2600" dirty="0" smtClean="0">
                <a:latin typeface="Comic Sans MS" pitchFamily="66" charset="0"/>
              </a:rPr>
              <a:t>inferences </a:t>
            </a:r>
            <a:r>
              <a:rPr lang="en-US" sz="2600" dirty="0">
                <a:latin typeface="Comic Sans MS" pitchFamily="66" charset="0"/>
              </a:rPr>
              <a:t>you have to make to answer this question: </a:t>
            </a:r>
          </a:p>
          <a:p>
            <a:pPr algn="ctr" eaLnBrk="1" hangingPunct="1"/>
            <a:endParaRPr lang="en-US" sz="1100" dirty="0">
              <a:latin typeface="Comic Sans MS" pitchFamily="66" charset="0"/>
            </a:endParaRPr>
          </a:p>
          <a:p>
            <a:pPr algn="ctr" eaLnBrk="1" hangingPunct="1"/>
            <a:r>
              <a:rPr lang="en-US" sz="2600" dirty="0">
                <a:latin typeface="Comic Sans MS" pitchFamily="66" charset="0"/>
              </a:rPr>
              <a:t>Why does </a:t>
            </a:r>
            <a:r>
              <a:rPr lang="en-US" sz="2600" dirty="0" smtClean="0">
                <a:latin typeface="Comic Sans MS" pitchFamily="66" charset="0"/>
              </a:rPr>
              <a:t>Susan B. Anthony say there will be a rebellion? </a:t>
            </a:r>
            <a:r>
              <a:rPr lang="en-US" sz="2600" dirty="0">
                <a:latin typeface="Comic Sans MS" pitchFamily="66" charset="0"/>
              </a:rPr>
              <a:t>Jot down the clues you use to infer the answer to the question.  </a:t>
            </a:r>
          </a:p>
        </p:txBody>
      </p:sp>
      <p:sp>
        <p:nvSpPr>
          <p:cNvPr id="6758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855D18-4419-4EDF-BA04-0D2BCBFFCCFB}" type="slidenum">
              <a:rPr lang="en-US" smtClean="0">
                <a:solidFill>
                  <a:schemeClr val="tx1">
                    <a:lumMod val="50000"/>
                    <a:lumOff val="50000"/>
                  </a:schemeClr>
                </a:solidFill>
              </a:rPr>
              <a:pPr eaLnBrk="1" hangingPunct="1"/>
              <a:t>53</a:t>
            </a:fld>
            <a:endParaRPr lang="en-US" dirty="0" smtClean="0">
              <a:solidFill>
                <a:schemeClr val="tx1">
                  <a:lumMod val="50000"/>
                  <a:lumOff val="50000"/>
                </a:schemeClr>
              </a:solidFill>
            </a:endParaRPr>
          </a:p>
        </p:txBody>
      </p:sp>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19213400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0" y="762000"/>
            <a:ext cx="9144000" cy="1143000"/>
          </a:xfrm>
        </p:spPr>
        <p:txBody>
          <a:bodyPr/>
          <a:lstStyle/>
          <a:p>
            <a:pPr eaLnBrk="1" hangingPunct="1"/>
            <a:r>
              <a:rPr lang="en-US" sz="4000" dirty="0" smtClean="0"/>
              <a:t>Step 8</a:t>
            </a:r>
          </a:p>
        </p:txBody>
      </p:sp>
      <p:sp>
        <p:nvSpPr>
          <p:cNvPr id="3" name="Content Placeholder 2"/>
          <p:cNvSpPr>
            <a:spLocks noGrp="1"/>
          </p:cNvSpPr>
          <p:nvPr>
            <p:ph sz="quarter" idx="4294967295"/>
          </p:nvPr>
        </p:nvSpPr>
        <p:spPr>
          <a:xfrm>
            <a:off x="304800" y="1905000"/>
            <a:ext cx="8610600" cy="914400"/>
          </a:xfrm>
        </p:spPr>
        <p:txBody>
          <a:bodyPr rtlCol="0">
            <a:normAutofit fontScale="92500" lnSpcReduction="20000"/>
          </a:bodyPr>
          <a:lstStyle/>
          <a:p>
            <a:pPr algn="ctr" eaLnBrk="1" fontAlgn="auto" hangingPunct="1">
              <a:lnSpc>
                <a:spcPct val="90000"/>
              </a:lnSpc>
              <a:spcAft>
                <a:spcPts val="0"/>
              </a:spcAft>
              <a:buFont typeface="Arial" charset="0"/>
              <a:buNone/>
              <a:defRPr/>
            </a:pPr>
            <a:r>
              <a:rPr lang="en-US" sz="3700" dirty="0"/>
              <a:t>Provide accountability measures for students when using the strategy independently.</a:t>
            </a:r>
          </a:p>
          <a:p>
            <a:pPr eaLnBrk="1" fontAlgn="auto" hangingPunct="1">
              <a:lnSpc>
                <a:spcPct val="90000"/>
              </a:lnSpc>
              <a:spcAft>
                <a:spcPts val="0"/>
              </a:spcAft>
              <a:buFont typeface="Arial" charset="0"/>
              <a:buNone/>
              <a:defRPr/>
            </a:pPr>
            <a:endParaRPr lang="en-US" dirty="0"/>
          </a:p>
          <a:p>
            <a:pPr eaLnBrk="1" fontAlgn="auto" hangingPunct="1">
              <a:lnSpc>
                <a:spcPct val="90000"/>
              </a:lnSpc>
              <a:spcAft>
                <a:spcPts val="0"/>
              </a:spcAft>
              <a:buFont typeface="Arial" charset="0"/>
              <a:buNone/>
              <a:defRPr/>
            </a:pPr>
            <a:endParaRPr lang="en-US" dirty="0"/>
          </a:p>
          <a:p>
            <a:pPr eaLnBrk="1" fontAlgn="auto" hangingPunct="1">
              <a:lnSpc>
                <a:spcPct val="90000"/>
              </a:lnSpc>
              <a:spcAft>
                <a:spcPts val="0"/>
              </a:spcAft>
              <a:buFont typeface="Arial" charset="0"/>
              <a:buNone/>
              <a:defRPr/>
            </a:pPr>
            <a:endParaRPr lang="en-US" dirty="0"/>
          </a:p>
        </p:txBody>
      </p:sp>
      <p:sp>
        <p:nvSpPr>
          <p:cNvPr id="68612" name="TextBox 5"/>
          <p:cNvSpPr txBox="1">
            <a:spLocks noChangeArrowheads="1"/>
          </p:cNvSpPr>
          <p:nvPr/>
        </p:nvSpPr>
        <p:spPr bwMode="auto">
          <a:xfrm>
            <a:off x="990600" y="3200400"/>
            <a:ext cx="7162800" cy="3262432"/>
          </a:xfrm>
          <a:prstGeom prst="rect">
            <a:avLst/>
          </a:prstGeom>
          <a:solidFill>
            <a:schemeClr val="bg1"/>
          </a:solidFill>
          <a:ln w="57150">
            <a:solidFill>
              <a:srgbClr val="1B80CB"/>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a:latin typeface="Comic Sans MS" pitchFamily="66" charset="0"/>
              </a:rPr>
              <a:t>Example:</a:t>
            </a:r>
          </a:p>
          <a:p>
            <a:pPr algn="ctr" eaLnBrk="1" hangingPunct="1"/>
            <a:endParaRPr lang="en-US" sz="2800" dirty="0">
              <a:latin typeface="Comic Sans MS" pitchFamily="66" charset="0"/>
            </a:endParaRPr>
          </a:p>
          <a:p>
            <a:pPr algn="ctr" eaLnBrk="1" hangingPunct="1"/>
            <a:r>
              <a:rPr lang="en-US" sz="2600" dirty="0" smtClean="0">
                <a:latin typeface="Comic Sans MS" pitchFamily="66" charset="0"/>
              </a:rPr>
              <a:t>When you are reading </a:t>
            </a:r>
            <a:r>
              <a:rPr lang="en-US" sz="2600" dirty="0">
                <a:latin typeface="Comic Sans MS" pitchFamily="66" charset="0"/>
              </a:rPr>
              <a:t>today, place a sticky note in the text when you </a:t>
            </a:r>
            <a:r>
              <a:rPr lang="en-US" sz="2600" dirty="0" smtClean="0">
                <a:latin typeface="Comic Sans MS" pitchFamily="66" charset="0"/>
              </a:rPr>
              <a:t>make an  inference.  </a:t>
            </a:r>
            <a:r>
              <a:rPr lang="en-US" sz="2600" dirty="0">
                <a:latin typeface="Comic Sans MS" pitchFamily="66" charset="0"/>
              </a:rPr>
              <a:t>Be ready to share the clues from the text and the background knowledge you used to make that inference.</a:t>
            </a:r>
          </a:p>
          <a:p>
            <a:pPr algn="ctr" eaLnBrk="1" hangingPunct="1"/>
            <a:endParaRPr lang="en-US" sz="2800" dirty="0">
              <a:latin typeface="Comic Sans MS" pitchFamily="66" charset="0"/>
            </a:endParaRPr>
          </a:p>
        </p:txBody>
      </p:sp>
      <p:sp>
        <p:nvSpPr>
          <p:cNvPr id="6861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E4221D9-A340-4AD2-B5F0-F3681B96A943}" type="slidenum">
              <a:rPr lang="en-US" smtClean="0">
                <a:solidFill>
                  <a:schemeClr val="tx1">
                    <a:lumMod val="50000"/>
                    <a:lumOff val="50000"/>
                  </a:schemeClr>
                </a:solidFill>
              </a:rPr>
              <a:pPr eaLnBrk="1" hangingPunct="1"/>
              <a:t>54</a:t>
            </a:fld>
            <a:endParaRPr lang="en-US" dirty="0" smtClean="0">
              <a:solidFill>
                <a:schemeClr val="tx1">
                  <a:lumMod val="50000"/>
                  <a:lumOff val="50000"/>
                </a:schemeClr>
              </a:solidFill>
            </a:endParaRPr>
          </a:p>
        </p:txBody>
      </p:sp>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20478258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z="4000" dirty="0" smtClean="0"/>
              <a:t>Cognitive Strategy Routine</a:t>
            </a:r>
          </a:p>
        </p:txBody>
      </p:sp>
      <p:sp>
        <p:nvSpPr>
          <p:cNvPr id="69635" name="Content Placeholder 2"/>
          <p:cNvSpPr>
            <a:spLocks noGrp="1"/>
          </p:cNvSpPr>
          <p:nvPr>
            <p:ph idx="1"/>
          </p:nvPr>
        </p:nvSpPr>
        <p:spPr>
          <a:xfrm>
            <a:off x="3124200" y="1905000"/>
            <a:ext cx="5029200" cy="4419600"/>
          </a:xfrm>
          <a:solidFill>
            <a:schemeClr val="bg1"/>
          </a:solidFill>
        </p:spPr>
        <p:txBody>
          <a:bodyPr/>
          <a:lstStyle/>
          <a:p>
            <a:pPr eaLnBrk="1" hangingPunct="1">
              <a:buFont typeface="Arial" pitchFamily="34" charset="0"/>
              <a:buNone/>
            </a:pPr>
            <a:r>
              <a:rPr lang="en-US" sz="4400" dirty="0" smtClean="0"/>
              <a:t>   </a:t>
            </a:r>
            <a:r>
              <a:rPr lang="en-US" sz="3600" dirty="0" smtClean="0"/>
              <a:t>With a partner, use the Cognitive Strategy Routine Card to help you match the examples on the left side of the handout to the 8 steps on the right.</a:t>
            </a:r>
          </a:p>
          <a:p>
            <a:pPr eaLnBrk="1" hangingPunct="1">
              <a:buFont typeface="Arial" pitchFamily="34" charset="0"/>
              <a:buNone/>
            </a:pPr>
            <a:endParaRPr lang="en-US" dirty="0" smtClean="0"/>
          </a:p>
        </p:txBody>
      </p:sp>
      <p:grpSp>
        <p:nvGrpSpPr>
          <p:cNvPr id="2" name="Group 1"/>
          <p:cNvGrpSpPr/>
          <p:nvPr/>
        </p:nvGrpSpPr>
        <p:grpSpPr>
          <a:xfrm>
            <a:off x="7759700" y="914400"/>
            <a:ext cx="1155700" cy="1025525"/>
            <a:chOff x="7759700" y="914400"/>
            <a:chExt cx="1155700" cy="1025525"/>
          </a:xfrm>
        </p:grpSpPr>
        <p:pic>
          <p:nvPicPr>
            <p:cNvPr id="69636" name="Picture 9" descr="C:\Documents and Settings\ddycha\Local Settings\Temporary Internet Files\Content.IE5\6I22BF7Q\MCj0424798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59700" y="914400"/>
              <a:ext cx="1155700" cy="102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7" name="TextBox 4"/>
            <p:cNvSpPr txBox="1">
              <a:spLocks noChangeArrowheads="1"/>
            </p:cNvSpPr>
            <p:nvPr/>
          </p:nvSpPr>
          <p:spPr bwMode="auto">
            <a:xfrm>
              <a:off x="7842250" y="1165224"/>
              <a:ext cx="990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dirty="0">
                  <a:latin typeface="Comic Sans MS" pitchFamily="66" charset="0"/>
                </a:rPr>
                <a:t>Handout </a:t>
              </a:r>
            </a:p>
            <a:p>
              <a:pPr algn="ctr" eaLnBrk="1" hangingPunct="1"/>
              <a:r>
                <a:rPr lang="en-US" sz="1400" dirty="0" smtClean="0">
                  <a:latin typeface="Comic Sans MS" pitchFamily="66" charset="0"/>
                </a:rPr>
                <a:t>#5 </a:t>
              </a:r>
              <a:endParaRPr lang="en-US" sz="1400" dirty="0">
                <a:latin typeface="Comic Sans MS" pitchFamily="66" charset="0"/>
              </a:endParaRPr>
            </a:p>
          </p:txBody>
        </p:sp>
      </p:grpSp>
      <p:sp>
        <p:nvSpPr>
          <p:cNvPr id="6963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967648-2533-4D88-B476-E90EB8C4CDFE}" type="slidenum">
              <a:rPr lang="en-US" smtClean="0">
                <a:solidFill>
                  <a:schemeClr val="tx1">
                    <a:lumMod val="50000"/>
                    <a:lumOff val="50000"/>
                  </a:schemeClr>
                </a:solidFill>
              </a:rPr>
              <a:pPr eaLnBrk="1" hangingPunct="1"/>
              <a:t>55</a:t>
            </a:fld>
            <a:endParaRPr lang="en-US" dirty="0" smtClean="0">
              <a:solidFill>
                <a:schemeClr val="tx1">
                  <a:lumMod val="50000"/>
                  <a:lumOff val="50000"/>
                </a:schemeClr>
              </a:solidFill>
            </a:endParaRPr>
          </a:p>
        </p:txBody>
      </p:sp>
      <p:pic>
        <p:nvPicPr>
          <p:cNvPr id="1027" name="Picture 3" descr="C:\Users\ddycha\AppData\Local\Microsoft\Windows\Temporary Internet Files\Content.IE5\UPDXKS1M\155609530[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2200291"/>
            <a:ext cx="3124303" cy="351470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34004268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0" y="762000"/>
            <a:ext cx="9144000" cy="1143000"/>
          </a:xfrm>
        </p:spPr>
        <p:txBody>
          <a:bodyPr/>
          <a:lstStyle/>
          <a:p>
            <a:pPr eaLnBrk="1" hangingPunct="1"/>
            <a:r>
              <a:rPr lang="en-US" sz="4000" dirty="0" smtClean="0"/>
              <a:t>Keep in Mind …</a:t>
            </a:r>
          </a:p>
        </p:txBody>
      </p:sp>
      <p:sp>
        <p:nvSpPr>
          <p:cNvPr id="70659" name="Content Placeholder 2"/>
          <p:cNvSpPr>
            <a:spLocks noGrp="1"/>
          </p:cNvSpPr>
          <p:nvPr>
            <p:ph sz="quarter" idx="4294967295"/>
          </p:nvPr>
        </p:nvSpPr>
        <p:spPr>
          <a:xfrm>
            <a:off x="457200" y="2133600"/>
            <a:ext cx="5791200" cy="3810000"/>
          </a:xfrm>
        </p:spPr>
        <p:txBody>
          <a:bodyPr>
            <a:normAutofit fontScale="92500" lnSpcReduction="10000"/>
          </a:bodyPr>
          <a:lstStyle/>
          <a:p>
            <a:pPr eaLnBrk="1" hangingPunct="1">
              <a:buFont typeface="Arial" pitchFamily="34" charset="0"/>
              <a:buNone/>
            </a:pPr>
            <a:r>
              <a:rPr lang="en-US" dirty="0" smtClean="0"/>
              <a:t>	Although we might introduce and practice comprehension strategies one at a time, it is important to realize that strategies “are not linear steps. They are employed simultaneously” and automatically as needed by the reader </a:t>
            </a:r>
            <a:r>
              <a:rPr lang="en-US" sz="2000" dirty="0" smtClean="0"/>
              <a:t>(Lyons &amp; </a:t>
            </a:r>
            <a:r>
              <a:rPr lang="en-US" sz="2000" dirty="0" err="1" smtClean="0"/>
              <a:t>Pinnell</a:t>
            </a:r>
            <a:r>
              <a:rPr lang="en-US" sz="2000" dirty="0" smtClean="0"/>
              <a:t>, 2001). </a:t>
            </a:r>
          </a:p>
          <a:p>
            <a:pPr eaLnBrk="1" hangingPunct="1">
              <a:buFont typeface="Arial" pitchFamily="34" charset="0"/>
              <a:buNone/>
            </a:pPr>
            <a:endParaRPr lang="en-US" dirty="0" smtClean="0"/>
          </a:p>
        </p:txBody>
      </p:sp>
      <p:sp>
        <p:nvSpPr>
          <p:cNvPr id="7066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9CA2E0-FF46-48AD-9FAF-6142E931636A}" type="slidenum">
              <a:rPr lang="en-US" smtClean="0">
                <a:solidFill>
                  <a:schemeClr val="tx1">
                    <a:lumMod val="50000"/>
                    <a:lumOff val="50000"/>
                  </a:schemeClr>
                </a:solidFill>
              </a:rPr>
              <a:pPr eaLnBrk="1" hangingPunct="1"/>
              <a:t>56</a:t>
            </a:fld>
            <a:endParaRPr lang="en-US" dirty="0" smtClean="0">
              <a:solidFill>
                <a:schemeClr val="tx1">
                  <a:lumMod val="50000"/>
                  <a:lumOff val="50000"/>
                </a:schemeClr>
              </a:solidFill>
            </a:endParaRPr>
          </a:p>
        </p:txBody>
      </p:sp>
      <p:pic>
        <p:nvPicPr>
          <p:cNvPr id="6" name="Picture 2" descr="C:\Documents and Settings\ddycha\My Documents\My Pictures\Microsoft Clip Organizer\j0315769.gif"/>
          <p:cNvPicPr>
            <a:picLocks noChangeAspect="1" noChangeArrowheads="1" noCrop="1"/>
          </p:cNvPicPr>
          <p:nvPr/>
        </p:nvPicPr>
        <p:blipFill>
          <a:blip r:embed="rId3" cstate="print"/>
          <a:srcRect/>
          <a:stretch>
            <a:fillRect/>
          </a:stretch>
        </p:blipFill>
        <p:spPr bwMode="auto">
          <a:xfrm>
            <a:off x="6324600" y="3038602"/>
            <a:ext cx="2209800" cy="2106676"/>
          </a:xfrm>
          <a:prstGeom prst="rect">
            <a:avLst/>
          </a:prstGeom>
          <a:ln>
            <a:noFill/>
          </a:ln>
          <a:effectLst>
            <a:outerShdw blurRad="292100" dist="139700" dir="2700000" algn="tl" rotWithShape="0">
              <a:srgbClr val="333333">
                <a:alpha val="65000"/>
              </a:srgbClr>
            </a:outerShdw>
          </a:effectLst>
        </p:spPr>
      </p:pic>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87828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err="1" smtClean="0"/>
              <a:t>Jamika’s</a:t>
            </a:r>
            <a:r>
              <a:rPr lang="en-US" dirty="0" smtClean="0"/>
              <a:t> Story</a:t>
            </a:r>
            <a:r>
              <a:rPr lang="en-US" dirty="0" smtClean="0">
                <a:latin typeface="Kristen ITC" pitchFamily="66" charset="0"/>
              </a:rPr>
              <a:t/>
            </a:r>
            <a:br>
              <a:rPr lang="en-US" dirty="0" smtClean="0">
                <a:latin typeface="Kristen ITC" pitchFamily="66" charset="0"/>
              </a:rPr>
            </a:br>
            <a:r>
              <a:rPr lang="en-US" dirty="0" smtClean="0"/>
              <a:t/>
            </a:r>
            <a:br>
              <a:rPr lang="en-US" dirty="0" smtClean="0"/>
            </a:br>
            <a:endParaRPr lang="en-US" dirty="0"/>
          </a:p>
        </p:txBody>
      </p:sp>
      <p:sp>
        <p:nvSpPr>
          <p:cNvPr id="7168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4EFF0A-40E0-43E5-942C-D63FC0D6B704}" type="slidenum">
              <a:rPr lang="en-US" smtClean="0">
                <a:solidFill>
                  <a:schemeClr val="tx1">
                    <a:lumMod val="50000"/>
                    <a:lumOff val="50000"/>
                  </a:schemeClr>
                </a:solidFill>
              </a:rPr>
              <a:pPr eaLnBrk="1" hangingPunct="1"/>
              <a:t>57</a:t>
            </a:fld>
            <a:endParaRPr lang="en-US" dirty="0" smtClean="0">
              <a:solidFill>
                <a:schemeClr val="tx1">
                  <a:lumMod val="50000"/>
                  <a:lumOff val="50000"/>
                </a:schemeClr>
              </a:solidFill>
            </a:endParaRPr>
          </a:p>
        </p:txBody>
      </p:sp>
      <p:sp>
        <p:nvSpPr>
          <p:cNvPr id="10" name="TextBox 9"/>
          <p:cNvSpPr txBox="1">
            <a:spLocks noChangeArrowheads="1"/>
          </p:cNvSpPr>
          <p:nvPr/>
        </p:nvSpPr>
        <p:spPr bwMode="auto">
          <a:xfrm>
            <a:off x="838200" y="2057400"/>
            <a:ext cx="7543800" cy="1261884"/>
          </a:xfrm>
          <a:prstGeom prst="rect">
            <a:avLst/>
          </a:prstGeom>
          <a:noFill/>
          <a:ln w="9525">
            <a:solidFill>
              <a:srgbClr val="176DA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800" cap="all" dirty="0">
                <a:solidFill>
                  <a:srgbClr val="176DAD"/>
                </a:solidFill>
                <a:latin typeface="+mj-lt"/>
                <a:ea typeface="+mj-ea"/>
                <a:cs typeface="Adobe Arabic" pitchFamily="18" charset="-78"/>
              </a:rPr>
              <a:t>How might the Cognitive Strategy Routine impact </a:t>
            </a:r>
            <a:r>
              <a:rPr lang="en-US" sz="3800" cap="all" dirty="0" err="1">
                <a:solidFill>
                  <a:srgbClr val="176DAD"/>
                </a:solidFill>
                <a:latin typeface="+mj-lt"/>
                <a:ea typeface="+mj-ea"/>
                <a:cs typeface="Adobe Arabic" pitchFamily="18" charset="-78"/>
              </a:rPr>
              <a:t>Jamika</a:t>
            </a:r>
            <a:r>
              <a:rPr lang="en-US" sz="3800" cap="all" dirty="0">
                <a:solidFill>
                  <a:srgbClr val="176DAD"/>
                </a:solidFill>
                <a:latin typeface="+mj-lt"/>
                <a:ea typeface="+mj-ea"/>
                <a:cs typeface="Adobe Arabic" pitchFamily="18" charset="-78"/>
              </a:rPr>
              <a:t>?</a:t>
            </a: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1235699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dirty="0" smtClean="0"/>
              <a:t>Written Conversation</a:t>
            </a:r>
          </a:p>
        </p:txBody>
      </p:sp>
      <p:sp>
        <p:nvSpPr>
          <p:cNvPr id="72707" name="Content Placeholder 2"/>
          <p:cNvSpPr>
            <a:spLocks noGrp="1"/>
          </p:cNvSpPr>
          <p:nvPr>
            <p:ph idx="1"/>
          </p:nvPr>
        </p:nvSpPr>
        <p:spPr>
          <a:xfrm>
            <a:off x="609600" y="1676400"/>
            <a:ext cx="8229600" cy="4800600"/>
          </a:xfrm>
        </p:spPr>
        <p:txBody>
          <a:bodyPr/>
          <a:lstStyle/>
          <a:p>
            <a:pPr eaLnBrk="1" hangingPunct="1">
              <a:buFont typeface="Arial" pitchFamily="34" charset="0"/>
              <a:buNone/>
            </a:pPr>
            <a:r>
              <a:rPr lang="en-US" dirty="0" smtClean="0"/>
              <a:t>Use all time for writing</a:t>
            </a:r>
            <a:endParaRPr lang="en-US" sz="1800" dirty="0" smtClean="0"/>
          </a:p>
          <a:p>
            <a:pPr eaLnBrk="1" hangingPunct="1">
              <a:buFont typeface="Arial" pitchFamily="34" charset="0"/>
              <a:buNone/>
            </a:pPr>
            <a:r>
              <a:rPr lang="en-US" dirty="0" smtClean="0"/>
              <a:t>No talking when passing</a:t>
            </a:r>
            <a:endParaRPr lang="en-US" sz="1800" dirty="0" smtClean="0"/>
          </a:p>
          <a:p>
            <a:pPr eaLnBrk="1" hangingPunct="1">
              <a:buFont typeface="Arial" pitchFamily="34" charset="0"/>
              <a:buNone/>
            </a:pPr>
            <a:r>
              <a:rPr lang="en-US" dirty="0" smtClean="0"/>
              <a:t>Read the entry, then write:</a:t>
            </a:r>
            <a:endParaRPr lang="en-US" sz="1800" dirty="0" smtClean="0"/>
          </a:p>
          <a:p>
            <a:pPr lvl="1" eaLnBrk="1" hangingPunct="1"/>
            <a:r>
              <a:rPr lang="en-US" dirty="0" smtClean="0"/>
              <a:t>a comment</a:t>
            </a:r>
            <a:endParaRPr lang="en-US" sz="1600" dirty="0" smtClean="0"/>
          </a:p>
          <a:p>
            <a:pPr lvl="1" eaLnBrk="1" hangingPunct="1"/>
            <a:r>
              <a:rPr lang="en-US" dirty="0" smtClean="0"/>
              <a:t>pose a question </a:t>
            </a:r>
            <a:endParaRPr lang="en-US" sz="1600" dirty="0" smtClean="0"/>
          </a:p>
          <a:p>
            <a:pPr lvl="1" eaLnBrk="1" hangingPunct="1"/>
            <a:r>
              <a:rPr lang="en-US" dirty="0" smtClean="0"/>
              <a:t>raise a new topic</a:t>
            </a:r>
            <a:endParaRPr lang="en-US" sz="1600" dirty="0" smtClean="0"/>
          </a:p>
          <a:p>
            <a:pPr eaLnBrk="1" hangingPunct="1">
              <a:buFont typeface="Arial" pitchFamily="34" charset="0"/>
              <a:buNone/>
            </a:pPr>
            <a:r>
              <a:rPr lang="en-US" dirty="0" smtClean="0"/>
              <a:t>Pass to the left, two times on my signal</a:t>
            </a:r>
            <a:endParaRPr lang="en-US" sz="1800" dirty="0" smtClean="0"/>
          </a:p>
          <a:p>
            <a:pPr eaLnBrk="1" hangingPunct="1">
              <a:buFont typeface="Arial" pitchFamily="34" charset="0"/>
              <a:buNone/>
            </a:pPr>
            <a:r>
              <a:rPr lang="en-US" dirty="0" smtClean="0"/>
              <a:t>Get yours back, read and discuss</a:t>
            </a:r>
          </a:p>
          <a:p>
            <a:pPr eaLnBrk="1" hangingPunct="1">
              <a:buFont typeface="Arial" pitchFamily="34" charset="0"/>
              <a:buNone/>
            </a:pPr>
            <a:r>
              <a:rPr lang="en-US" sz="1800" dirty="0" smtClean="0"/>
              <a:t>						         (Daniels &amp; </a:t>
            </a:r>
            <a:r>
              <a:rPr lang="en-US" sz="1800" dirty="0" err="1" smtClean="0"/>
              <a:t>Steineke</a:t>
            </a:r>
            <a:r>
              <a:rPr lang="en-US" sz="1800" dirty="0" smtClean="0"/>
              <a:t>, 2004)</a:t>
            </a:r>
          </a:p>
        </p:txBody>
      </p:sp>
      <p:pic>
        <p:nvPicPr>
          <p:cNvPr id="72708" name="Picture 2" descr="C:\Documents and Settings\ddycha\Local Settings\Temporary Internet Files\Content.IE5\OHUHQ9GX\MCj0433868000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64567">
            <a:off x="6045200" y="2377675"/>
            <a:ext cx="2320925" cy="232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C024F1-ED40-45D4-8F5F-8A5C8F79509D}" type="slidenum">
              <a:rPr lang="en-US" smtClean="0">
                <a:solidFill>
                  <a:schemeClr val="tx1">
                    <a:lumMod val="50000"/>
                    <a:lumOff val="50000"/>
                  </a:schemeClr>
                </a:solidFill>
              </a:rPr>
              <a:pPr eaLnBrk="1" hangingPunct="1"/>
              <a:t>58</a:t>
            </a:fld>
            <a:endParaRPr lang="en-US" dirty="0" smtClean="0">
              <a:solidFill>
                <a:schemeClr val="tx1">
                  <a:lumMod val="50000"/>
                  <a:lumOff val="50000"/>
                </a:schemeClr>
              </a:solidFill>
            </a:endParaRPr>
          </a:p>
        </p:txBody>
      </p:sp>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42278801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20"/>
          <p:cNvSpPr>
            <a:spLocks noChangeArrowheads="1"/>
          </p:cNvSpPr>
          <p:nvPr/>
        </p:nvSpPr>
        <p:spPr bwMode="auto">
          <a:xfrm rot="15208296">
            <a:off x="2309813" y="1460500"/>
            <a:ext cx="4348162" cy="4446588"/>
          </a:xfrm>
          <a:prstGeom prst="ellipse">
            <a:avLst/>
          </a:prstGeom>
          <a:blipFill dpi="0" rotWithShape="1">
            <a:blip r:embed="rId3" cstate="print">
              <a:duotone>
                <a:schemeClr val="bg2">
                  <a:shade val="45000"/>
                  <a:satMod val="135000"/>
                </a:schemeClr>
                <a:prstClr val="white"/>
              </a:duotone>
            </a:blip>
            <a:srcRect/>
            <a:stretch>
              <a:fillRect/>
            </a:stretch>
          </a:blipFill>
          <a:ln w="63500">
            <a:noFill/>
            <a:round/>
            <a:headEnd/>
            <a:tailEnd/>
          </a:ln>
          <a:effectLst/>
        </p:spPr>
        <p:txBody>
          <a:bodyPr wrap="none" anchor="ctr"/>
          <a:lstStyle/>
          <a:p>
            <a:pPr>
              <a:defRPr/>
            </a:pPr>
            <a:endParaRPr lang="en-US">
              <a:latin typeface="Arial" charset="0"/>
            </a:endParaRPr>
          </a:p>
        </p:txBody>
      </p:sp>
      <p:sp>
        <p:nvSpPr>
          <p:cNvPr id="75781" name="TextBox 5"/>
          <p:cNvSpPr txBox="1">
            <a:spLocks noChangeArrowheads="1"/>
          </p:cNvSpPr>
          <p:nvPr/>
        </p:nvSpPr>
        <p:spPr bwMode="auto">
          <a:xfrm>
            <a:off x="990600" y="1371600"/>
            <a:ext cx="7315200" cy="430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dirty="0">
                <a:solidFill>
                  <a:srgbClr val="176DAD"/>
                </a:solidFill>
                <a:latin typeface="Papyrus" pitchFamily="66" charset="0"/>
              </a:rPr>
              <a:t>“Help children access what they already know….     </a:t>
            </a:r>
          </a:p>
          <a:p>
            <a:pPr eaLnBrk="1" hangingPunct="1"/>
            <a:r>
              <a:rPr lang="en-US" sz="900" b="1" dirty="0">
                <a:solidFill>
                  <a:srgbClr val="5EAD16"/>
                </a:solidFill>
                <a:latin typeface="Papyrus" pitchFamily="66" charset="0"/>
              </a:rPr>
              <a:t>                         	</a:t>
            </a:r>
          </a:p>
          <a:p>
            <a:pPr eaLnBrk="1" hangingPunct="1"/>
            <a:r>
              <a:rPr lang="en-US" sz="3200" b="1" dirty="0">
                <a:solidFill>
                  <a:srgbClr val="5EAD16"/>
                </a:solidFill>
                <a:latin typeface="Papyrus" pitchFamily="66" charset="0"/>
              </a:rPr>
              <a:t>		</a:t>
            </a:r>
            <a:r>
              <a:rPr lang="en-US" sz="3200" b="1" dirty="0">
                <a:solidFill>
                  <a:srgbClr val="176DAD"/>
                </a:solidFill>
                <a:latin typeface="Papyrus" pitchFamily="66" charset="0"/>
              </a:rPr>
              <a:t>     Be genuine. </a:t>
            </a:r>
          </a:p>
          <a:p>
            <a:pPr eaLnBrk="1" hangingPunct="1"/>
            <a:r>
              <a:rPr lang="en-US" sz="3200" b="1" dirty="0">
                <a:solidFill>
                  <a:srgbClr val="176DAD"/>
                </a:solidFill>
                <a:latin typeface="Papyrus" pitchFamily="66" charset="0"/>
              </a:rPr>
              <a:t>		     Laugh. </a:t>
            </a:r>
          </a:p>
          <a:p>
            <a:pPr eaLnBrk="1" hangingPunct="1"/>
            <a:r>
              <a:rPr lang="en-US" sz="3200" b="1" dirty="0">
                <a:solidFill>
                  <a:srgbClr val="176DAD"/>
                </a:solidFill>
                <a:latin typeface="Papyrus" pitchFamily="66" charset="0"/>
              </a:rPr>
              <a:t>		     Love. </a:t>
            </a:r>
          </a:p>
          <a:p>
            <a:pPr eaLnBrk="1" hangingPunct="1"/>
            <a:r>
              <a:rPr lang="en-US" sz="3200" b="1" dirty="0">
                <a:solidFill>
                  <a:srgbClr val="176DAD"/>
                </a:solidFill>
                <a:latin typeface="Papyrus" pitchFamily="66" charset="0"/>
              </a:rPr>
              <a:t>		     Be patient. </a:t>
            </a:r>
          </a:p>
          <a:p>
            <a:pPr eaLnBrk="1" hangingPunct="1"/>
            <a:endParaRPr lang="en-US" sz="900" b="1" dirty="0">
              <a:solidFill>
                <a:srgbClr val="176DAD"/>
              </a:solidFill>
              <a:latin typeface="Papyrus" pitchFamily="66" charset="0"/>
            </a:endParaRPr>
          </a:p>
          <a:p>
            <a:pPr eaLnBrk="1" hangingPunct="1"/>
            <a:r>
              <a:rPr lang="en-US" sz="3200" b="1" dirty="0">
                <a:solidFill>
                  <a:srgbClr val="176DAD"/>
                </a:solidFill>
                <a:latin typeface="Papyrus" pitchFamily="66" charset="0"/>
              </a:rPr>
              <a:t>You’re creating a community of readers and </a:t>
            </a:r>
            <a:r>
              <a:rPr lang="en-US" sz="3200" b="1" dirty="0" smtClean="0">
                <a:solidFill>
                  <a:srgbClr val="176DAD"/>
                </a:solidFill>
                <a:latin typeface="Papyrus" pitchFamily="66" charset="0"/>
              </a:rPr>
              <a:t>thinkers.”</a:t>
            </a:r>
            <a:r>
              <a:rPr lang="en-US" sz="3200" b="1" dirty="0" smtClean="0">
                <a:solidFill>
                  <a:srgbClr val="176DAD"/>
                </a:solidFill>
                <a:latin typeface="+mj-lt"/>
              </a:rPr>
              <a:t> </a:t>
            </a:r>
            <a:r>
              <a:rPr lang="en-US" dirty="0" smtClean="0">
                <a:solidFill>
                  <a:srgbClr val="176DAD"/>
                </a:solidFill>
                <a:latin typeface="+mj-lt"/>
              </a:rPr>
              <a:t>(                                                 </a:t>
            </a:r>
            <a:r>
              <a:rPr lang="en-US" sz="2000" b="1" dirty="0" smtClean="0">
                <a:solidFill>
                  <a:srgbClr val="176DAD"/>
                </a:solidFill>
                <a:latin typeface="+mj-lt"/>
              </a:rPr>
              <a:t>Miller</a:t>
            </a:r>
            <a:r>
              <a:rPr lang="en-US" sz="2000" b="1" dirty="0">
                <a:solidFill>
                  <a:srgbClr val="176DAD"/>
                </a:solidFill>
                <a:latin typeface="+mj-lt"/>
              </a:rPr>
              <a:t>, 2002, </a:t>
            </a:r>
            <a:r>
              <a:rPr lang="en-US" sz="2000" b="1" dirty="0" smtClean="0">
                <a:solidFill>
                  <a:srgbClr val="176DAD"/>
                </a:solidFill>
                <a:latin typeface="+mj-lt"/>
              </a:rPr>
              <a:t>p.26</a:t>
            </a:r>
            <a:endParaRPr lang="en-US" sz="2000" b="1" dirty="0">
              <a:solidFill>
                <a:srgbClr val="176DAD"/>
              </a:solidFill>
              <a:latin typeface="+mj-lt"/>
            </a:endParaRPr>
          </a:p>
        </p:txBody>
      </p:sp>
      <p:sp>
        <p:nvSpPr>
          <p:cNvPr id="7578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BDE5FA-D914-4927-B9EA-2C51B5980BDC}" type="slidenum">
              <a:rPr lang="en-US" smtClean="0">
                <a:solidFill>
                  <a:schemeClr val="tx1">
                    <a:lumMod val="50000"/>
                    <a:lumOff val="50000"/>
                  </a:schemeClr>
                </a:solidFill>
              </a:rPr>
              <a:pPr eaLnBrk="1" hangingPunct="1"/>
              <a:t>59</a:t>
            </a:fld>
            <a:endParaRPr lang="en-US" dirty="0" smtClean="0">
              <a:solidFill>
                <a:schemeClr val="tx1">
                  <a:lumMod val="50000"/>
                  <a:lumOff val="50000"/>
                </a:schemeClr>
              </a:solidFill>
            </a:endParaRPr>
          </a:p>
        </p:txBody>
      </p:sp>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2666939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itle 8"/>
          <p:cNvSpPr>
            <a:spLocks noGrp="1"/>
          </p:cNvSpPr>
          <p:nvPr>
            <p:ph type="title"/>
          </p:nvPr>
        </p:nvSpPr>
        <p:spPr>
          <a:xfrm>
            <a:off x="0" y="838200"/>
            <a:ext cx="9144000" cy="762000"/>
          </a:xfrm>
        </p:spPr>
        <p:txBody>
          <a:bodyPr>
            <a:normAutofit/>
          </a:bodyPr>
          <a:lstStyle/>
          <a:p>
            <a:pPr eaLnBrk="1" hangingPunct="1"/>
            <a:r>
              <a:rPr lang="en-US" dirty="0" smtClean="0"/>
              <a:t>Why Should we Teach Comprehension?</a:t>
            </a:r>
          </a:p>
        </p:txBody>
      </p:sp>
      <p:sp>
        <p:nvSpPr>
          <p:cNvPr id="2253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F1726B2-8F3E-4258-B47F-9E7F32D8EDF1}" type="slidenum">
              <a:rPr lang="en-US" smtClean="0">
                <a:solidFill>
                  <a:schemeClr val="tx1">
                    <a:lumMod val="50000"/>
                    <a:lumOff val="50000"/>
                  </a:schemeClr>
                </a:solidFill>
              </a:rPr>
              <a:pPr eaLnBrk="1" hangingPunct="1"/>
              <a:t>6</a:t>
            </a:fld>
            <a:endParaRPr lang="en-US" dirty="0" smtClean="0">
              <a:solidFill>
                <a:schemeClr val="tx1">
                  <a:lumMod val="50000"/>
                  <a:lumOff val="50000"/>
                </a:schemeClr>
              </a:solidFill>
            </a:endParaRPr>
          </a:p>
        </p:txBody>
      </p:sp>
      <p:sp>
        <p:nvSpPr>
          <p:cNvPr id="3" name="Content Placeholder 2"/>
          <p:cNvSpPr>
            <a:spLocks noGrp="1"/>
          </p:cNvSpPr>
          <p:nvPr>
            <p:ph idx="1"/>
          </p:nvPr>
        </p:nvSpPr>
        <p:spPr/>
        <p:txBody>
          <a:bodyPr/>
          <a:lstStyle/>
          <a:p>
            <a:r>
              <a:rPr lang="en-US" dirty="0" smtClean="0"/>
              <a:t>Think about your data.</a:t>
            </a:r>
          </a:p>
          <a:p>
            <a:pPr lvl="1"/>
            <a:r>
              <a:rPr lang="en-US" dirty="0" smtClean="0"/>
              <a:t>What does your data indicate regarding student comprehension?</a:t>
            </a:r>
            <a:endParaRPr lang="en-US" dirty="0"/>
          </a:p>
        </p:txBody>
      </p:sp>
      <p:pic>
        <p:nvPicPr>
          <p:cNvPr id="7" name="Picture 2" descr="C:\Users\ddycha\AppData\Local\Microsoft\Windows\Temporary Internet Files\Content.IE5\UPDXKS1M\15693719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4200" y="3864033"/>
            <a:ext cx="2743200" cy="221674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31676654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sp>
        <p:nvSpPr>
          <p:cNvPr id="10" name="Content Placeholder 9"/>
          <p:cNvSpPr>
            <a:spLocks noGrp="1"/>
          </p:cNvSpPr>
          <p:nvPr>
            <p:ph idx="1"/>
          </p:nvPr>
        </p:nvSpPr>
        <p:spPr>
          <a:xfrm>
            <a:off x="457200" y="1905000"/>
            <a:ext cx="8229600" cy="4495800"/>
          </a:xfrm>
        </p:spPr>
        <p:txBody>
          <a:bodyPr>
            <a:normAutofit/>
          </a:bodyPr>
          <a:lstStyle/>
          <a:p>
            <a:pPr marL="0" indent="0" defTabSz="280988">
              <a:spcBef>
                <a:spcPts val="0"/>
              </a:spcBef>
              <a:buNone/>
            </a:pPr>
            <a:r>
              <a:rPr lang="en-US" sz="1500" dirty="0" smtClean="0"/>
              <a:t>Archer, A. (2007, October). </a:t>
            </a:r>
            <a:r>
              <a:rPr lang="en-US" sz="1500" i="1" dirty="0" smtClean="0"/>
              <a:t>From adoption to expert implementation: Improving your language arts </a:t>
            </a:r>
          </a:p>
          <a:p>
            <a:pPr marL="285750" indent="0" defTabSz="280988">
              <a:spcBef>
                <a:spcPts val="0"/>
              </a:spcBef>
              <a:buNone/>
            </a:pPr>
            <a:r>
              <a:rPr lang="en-US" sz="1500" i="1" dirty="0" smtClean="0"/>
              <a:t>program, grades K-6. </a:t>
            </a:r>
            <a:r>
              <a:rPr lang="en-US" sz="1500" dirty="0" smtClean="0"/>
              <a:t>Presentation given at Sonoma County Office of 	Education, Santa Rosa, California. </a:t>
            </a:r>
          </a:p>
          <a:p>
            <a:pPr marL="285750" indent="0" defTabSz="280988">
              <a:spcBef>
                <a:spcPts val="0"/>
              </a:spcBef>
              <a:buNone/>
            </a:pPr>
            <a:endParaRPr lang="en-US" sz="500" dirty="0"/>
          </a:p>
          <a:p>
            <a:pPr marL="0" indent="0" defTabSz="280988">
              <a:spcBef>
                <a:spcPts val="0"/>
              </a:spcBef>
              <a:buNone/>
            </a:pPr>
            <a:r>
              <a:rPr lang="en-US" sz="1500" dirty="0" smtClean="0"/>
              <a:t>Block</a:t>
            </a:r>
            <a:r>
              <a:rPr lang="en-US" sz="1500" dirty="0"/>
              <a:t>, C., Parris, S., &amp; </a:t>
            </a:r>
            <a:r>
              <a:rPr lang="en-US" sz="1500" dirty="0" err="1"/>
              <a:t>Whiteley</a:t>
            </a:r>
            <a:r>
              <a:rPr lang="en-US" sz="1500" dirty="0"/>
              <a:t>, C. (2008). CPMs: A kinesthetic comprehension </a:t>
            </a:r>
            <a:r>
              <a:rPr lang="en-US" sz="1500" dirty="0" smtClean="0"/>
              <a:t>	strategy</a:t>
            </a:r>
            <a:r>
              <a:rPr lang="en-US" sz="1500" dirty="0"/>
              <a:t>. </a:t>
            </a:r>
            <a:r>
              <a:rPr lang="en-US" sz="1500" i="1" dirty="0"/>
              <a:t>The Reading </a:t>
            </a:r>
            <a:endParaRPr lang="en-US" sz="1500" i="1" dirty="0" smtClean="0"/>
          </a:p>
          <a:p>
            <a:pPr marL="285750" indent="0" defTabSz="280988">
              <a:spcBef>
                <a:spcPts val="0"/>
              </a:spcBef>
              <a:buNone/>
            </a:pPr>
            <a:r>
              <a:rPr lang="en-US" sz="1500" i="1" dirty="0" smtClean="0"/>
              <a:t>Teacher</a:t>
            </a:r>
            <a:r>
              <a:rPr lang="en-US" sz="1500" i="1" dirty="0"/>
              <a:t>, 61 </a:t>
            </a:r>
            <a:r>
              <a:rPr lang="en-US" sz="1500" dirty="0"/>
              <a:t>(6), pp. 460-470. </a:t>
            </a:r>
            <a:endParaRPr lang="en-US" sz="1500" dirty="0" smtClean="0"/>
          </a:p>
          <a:p>
            <a:pPr marL="285750" indent="0" defTabSz="280988">
              <a:spcBef>
                <a:spcPts val="0"/>
              </a:spcBef>
              <a:buNone/>
            </a:pPr>
            <a:endParaRPr lang="en-US" sz="500" dirty="0"/>
          </a:p>
          <a:p>
            <a:pPr marL="0" indent="0" defTabSz="280988">
              <a:spcBef>
                <a:spcPts val="0"/>
              </a:spcBef>
              <a:buNone/>
            </a:pPr>
            <a:r>
              <a:rPr lang="en-US" sz="1500" dirty="0" smtClean="0"/>
              <a:t>Cook</a:t>
            </a:r>
            <a:r>
              <a:rPr lang="en-US" sz="1500" dirty="0"/>
              <a:t>, S., Mitchell, Z., &amp; </a:t>
            </a:r>
            <a:r>
              <a:rPr lang="en-US" sz="1500" dirty="0" err="1"/>
              <a:t>Goldin</a:t>
            </a:r>
            <a:r>
              <a:rPr lang="en-US" sz="1500" dirty="0"/>
              <a:t>-Meadow, S. (2007, February). Gesturing makes learning </a:t>
            </a:r>
            <a:r>
              <a:rPr lang="en-US" sz="1500" dirty="0" smtClean="0"/>
              <a:t>	last</a:t>
            </a:r>
            <a:r>
              <a:rPr lang="en-US" sz="1500" dirty="0"/>
              <a:t>. </a:t>
            </a:r>
            <a:endParaRPr lang="en-US" sz="1500" dirty="0" smtClean="0"/>
          </a:p>
          <a:p>
            <a:pPr marL="0" indent="0" defTabSz="280988">
              <a:spcBef>
                <a:spcPts val="0"/>
              </a:spcBef>
              <a:buNone/>
            </a:pPr>
            <a:endParaRPr lang="en-US" sz="500" dirty="0"/>
          </a:p>
          <a:p>
            <a:pPr marL="0" indent="0" defTabSz="280988">
              <a:spcBef>
                <a:spcPts val="0"/>
              </a:spcBef>
              <a:buNone/>
            </a:pPr>
            <a:endParaRPr lang="en-US" sz="500" dirty="0" smtClean="0"/>
          </a:p>
          <a:p>
            <a:pPr marL="0" indent="0" defTabSz="280988">
              <a:spcBef>
                <a:spcPts val="0"/>
              </a:spcBef>
              <a:buNone/>
            </a:pPr>
            <a:r>
              <a:rPr lang="en-US" sz="1500" dirty="0" smtClean="0"/>
              <a:t>Chard</a:t>
            </a:r>
            <a:r>
              <a:rPr lang="en-US" sz="1500" dirty="0"/>
              <a:t>, D., </a:t>
            </a:r>
            <a:r>
              <a:rPr lang="en-US" sz="1500" dirty="0" err="1" smtClean="0"/>
              <a:t>Zipoli</a:t>
            </a:r>
            <a:r>
              <a:rPr lang="en-US" sz="1500" dirty="0"/>
              <a:t>, R., &amp; Ruby, M. (2007). Effective strategies for teaching </a:t>
            </a:r>
            <a:r>
              <a:rPr lang="en-US" sz="1500" dirty="0" smtClean="0"/>
              <a:t>comprehension</a:t>
            </a:r>
            <a:r>
              <a:rPr lang="en-US" sz="1500" dirty="0"/>
              <a:t>. In M. Coyne, E. </a:t>
            </a:r>
            <a:endParaRPr lang="en-US" sz="1500" dirty="0" smtClean="0"/>
          </a:p>
          <a:p>
            <a:pPr marL="285750" indent="0" defTabSz="280988">
              <a:spcBef>
                <a:spcPts val="0"/>
              </a:spcBef>
              <a:buNone/>
            </a:pPr>
            <a:r>
              <a:rPr lang="en-US" sz="1500" dirty="0" err="1" smtClean="0"/>
              <a:t>Kame’enui</a:t>
            </a:r>
            <a:r>
              <a:rPr lang="en-US" sz="1500" dirty="0"/>
              <a:t>, &amp; D. </a:t>
            </a:r>
            <a:r>
              <a:rPr lang="en-US" sz="1500" dirty="0" err="1"/>
              <a:t>Carnine</a:t>
            </a:r>
            <a:r>
              <a:rPr lang="en-US" sz="1500" dirty="0"/>
              <a:t>, </a:t>
            </a:r>
            <a:r>
              <a:rPr lang="en-US" sz="1500" i="1" dirty="0"/>
              <a:t>Effective teaching </a:t>
            </a:r>
            <a:r>
              <a:rPr lang="en-US" sz="1500" i="1" dirty="0" smtClean="0"/>
              <a:t>strategies that </a:t>
            </a:r>
            <a:r>
              <a:rPr lang="en-US" sz="1500" i="1" dirty="0"/>
              <a:t>accommodate diverse learners </a:t>
            </a:r>
            <a:r>
              <a:rPr lang="en-US" sz="1500" dirty="0"/>
              <a:t>(pp. 80-109</a:t>
            </a:r>
            <a:r>
              <a:rPr lang="en-US" sz="1500" dirty="0" smtClean="0"/>
              <a:t>). </a:t>
            </a:r>
            <a:r>
              <a:rPr lang="en-US" sz="1500" dirty="0"/>
              <a:t>Upper Saddle River, NJ: </a:t>
            </a:r>
            <a:r>
              <a:rPr lang="en-US" sz="1500" dirty="0" smtClean="0"/>
              <a:t>Pearson </a:t>
            </a:r>
            <a:r>
              <a:rPr lang="en-US" sz="1500" dirty="0"/>
              <a:t>Education, Inc. </a:t>
            </a:r>
            <a:endParaRPr lang="en-US" sz="1500" dirty="0" smtClean="0"/>
          </a:p>
          <a:p>
            <a:pPr marL="0" indent="0" defTabSz="280988">
              <a:spcBef>
                <a:spcPts val="0"/>
              </a:spcBef>
              <a:buNone/>
            </a:pPr>
            <a:endParaRPr lang="en-US" sz="500" dirty="0" smtClean="0"/>
          </a:p>
          <a:p>
            <a:pPr marL="0" indent="0" defTabSz="280988">
              <a:spcBef>
                <a:spcPts val="0"/>
              </a:spcBef>
              <a:buNone/>
            </a:pPr>
            <a:r>
              <a:rPr lang="en-US" sz="1600" dirty="0" smtClean="0"/>
              <a:t>Daniels</a:t>
            </a:r>
            <a:r>
              <a:rPr lang="en-US" sz="1600" dirty="0"/>
              <a:t>, H. &amp; </a:t>
            </a:r>
            <a:r>
              <a:rPr lang="en-US" sz="1600" dirty="0" err="1"/>
              <a:t>Steineke</a:t>
            </a:r>
            <a:r>
              <a:rPr lang="en-US" sz="1600" dirty="0"/>
              <a:t>, H. (2004). </a:t>
            </a:r>
            <a:r>
              <a:rPr lang="en-US" sz="1600" i="1" dirty="0"/>
              <a:t>Mini-lessons for literature circles</a:t>
            </a:r>
            <a:r>
              <a:rPr lang="en-US" sz="1600" dirty="0"/>
              <a:t>. [Brochure]. Portsmouth, </a:t>
            </a:r>
            <a:endParaRPr lang="en-US" sz="1600" dirty="0" smtClean="0"/>
          </a:p>
          <a:p>
            <a:pPr marL="228600" indent="0" defTabSz="280988">
              <a:spcBef>
                <a:spcPts val="0"/>
              </a:spcBef>
              <a:buNone/>
            </a:pPr>
            <a:r>
              <a:rPr lang="en-US" sz="1600" dirty="0" err="1" smtClean="0"/>
              <a:t>NH:Heinemann</a:t>
            </a:r>
            <a:r>
              <a:rPr lang="en-US" sz="1600" dirty="0"/>
              <a:t>. </a:t>
            </a:r>
            <a:endParaRPr lang="en-US" sz="1600" dirty="0" smtClean="0"/>
          </a:p>
          <a:p>
            <a:pPr marL="228600" indent="0" defTabSz="280988">
              <a:spcBef>
                <a:spcPts val="0"/>
              </a:spcBef>
              <a:buNone/>
            </a:pPr>
            <a:endParaRPr lang="en-US" sz="500" dirty="0"/>
          </a:p>
          <a:p>
            <a:pPr marL="0" indent="0" defTabSz="280988">
              <a:spcBef>
                <a:spcPts val="0"/>
              </a:spcBef>
              <a:buNone/>
            </a:pPr>
            <a:r>
              <a:rPr lang="en-US" sz="1500" dirty="0" err="1"/>
              <a:t>Dotlich</a:t>
            </a:r>
            <a:r>
              <a:rPr lang="en-US" sz="1500" dirty="0"/>
              <a:t>, R. (2001). </a:t>
            </a:r>
            <a:r>
              <a:rPr lang="en-US" sz="1500" i="1" dirty="0"/>
              <a:t>When Riddles Come Rumbling: Poems to ponder</a:t>
            </a:r>
            <a:r>
              <a:rPr lang="en-US" sz="1500" dirty="0"/>
              <a:t>. Honesdale, PA: </a:t>
            </a:r>
            <a:r>
              <a:rPr lang="en-US" sz="1500" dirty="0" err="1"/>
              <a:t>Boyds</a:t>
            </a:r>
            <a:r>
              <a:rPr lang="en-US" sz="1500" dirty="0"/>
              <a:t> Mills Press, </a:t>
            </a:r>
            <a:r>
              <a:rPr lang="en-US" sz="1500" dirty="0" smtClean="0"/>
              <a:t> </a:t>
            </a:r>
          </a:p>
          <a:p>
            <a:pPr marL="0" indent="0" defTabSz="280988">
              <a:spcBef>
                <a:spcPts val="0"/>
              </a:spcBef>
              <a:buNone/>
            </a:pPr>
            <a:r>
              <a:rPr lang="en-US" sz="1500" dirty="0"/>
              <a:t> </a:t>
            </a:r>
            <a:r>
              <a:rPr lang="en-US" sz="1500" dirty="0" smtClean="0"/>
              <a:t>     Inc</a:t>
            </a:r>
            <a:r>
              <a:rPr lang="en-US" sz="1500" dirty="0"/>
              <a:t>. </a:t>
            </a:r>
          </a:p>
          <a:p>
            <a:pPr marL="0" indent="0" defTabSz="280988">
              <a:spcBef>
                <a:spcPts val="0"/>
              </a:spcBef>
              <a:buNone/>
            </a:pPr>
            <a:endParaRPr lang="en-US" sz="500" dirty="0" smtClean="0"/>
          </a:p>
          <a:p>
            <a:pPr marL="0" indent="0" defTabSz="280988">
              <a:spcBef>
                <a:spcPts val="0"/>
              </a:spcBef>
              <a:buNone/>
            </a:pPr>
            <a:r>
              <a:rPr lang="en-US" sz="1500" dirty="0"/>
              <a:t>Duke, N.K. &amp; Pearson, P.D., (2002). Effective practices for developing reading comprehension. In A. E. </a:t>
            </a:r>
            <a:endParaRPr lang="en-US" sz="1500" dirty="0" smtClean="0"/>
          </a:p>
          <a:p>
            <a:pPr marL="0" indent="0" defTabSz="280988">
              <a:spcBef>
                <a:spcPts val="0"/>
              </a:spcBef>
              <a:buNone/>
            </a:pPr>
            <a:r>
              <a:rPr lang="en-US" sz="1500" dirty="0"/>
              <a:t> </a:t>
            </a:r>
            <a:r>
              <a:rPr lang="en-US" sz="1500" dirty="0" smtClean="0"/>
              <a:t>     </a:t>
            </a:r>
            <a:r>
              <a:rPr lang="en-US" sz="1500" dirty="0" err="1" smtClean="0"/>
              <a:t>Farstrup</a:t>
            </a:r>
            <a:r>
              <a:rPr lang="en-US" sz="1500" dirty="0" smtClean="0"/>
              <a:t> </a:t>
            </a:r>
            <a:r>
              <a:rPr lang="en-US" sz="1500" dirty="0"/>
              <a:t>&amp; S.J. Samuels (Eds.), </a:t>
            </a:r>
            <a:r>
              <a:rPr lang="en-US" sz="1500" i="1" dirty="0"/>
              <a:t>What research has to say about reading instruction</a:t>
            </a:r>
            <a:r>
              <a:rPr lang="en-US" sz="1500" dirty="0"/>
              <a:t>. Newark, DE: </a:t>
            </a:r>
            <a:r>
              <a:rPr lang="en-US" sz="1500" dirty="0" smtClean="0"/>
              <a:t> </a:t>
            </a:r>
          </a:p>
          <a:p>
            <a:pPr marL="0" indent="0" defTabSz="280988">
              <a:spcBef>
                <a:spcPts val="0"/>
              </a:spcBef>
              <a:buNone/>
            </a:pPr>
            <a:r>
              <a:rPr lang="en-US" sz="1500" dirty="0"/>
              <a:t> </a:t>
            </a:r>
            <a:r>
              <a:rPr lang="en-US" sz="1500" dirty="0" smtClean="0"/>
              <a:t>     International </a:t>
            </a:r>
            <a:r>
              <a:rPr lang="en-US" sz="1500" dirty="0"/>
              <a:t>Reading Association, Inc. </a:t>
            </a:r>
          </a:p>
          <a:p>
            <a:pPr marL="0" indent="0" defTabSz="280988">
              <a:spcBef>
                <a:spcPts val="0"/>
              </a:spcBef>
              <a:buNone/>
            </a:pPr>
            <a:endParaRPr lang="en-US" sz="1500" dirty="0" smtClean="0"/>
          </a:p>
        </p:txBody>
      </p:sp>
      <p:sp>
        <p:nvSpPr>
          <p:cNvPr id="9" name="Slide Number Placeholder 5"/>
          <p:cNvSpPr>
            <a:spLocks noGrp="1"/>
          </p:cNvSpPr>
          <p:nvPr>
            <p:ph type="sldNum" sz="quarter" idx="12"/>
          </p:nvPr>
        </p:nvSpPr>
        <p:spPr/>
        <p:txBody>
          <a:bodyPr/>
          <a:lstStyle/>
          <a:p>
            <a:fld id="{7B44EE3B-371E-4108-AA03-CAAD196CADCD}" type="slidenum">
              <a:rPr lang="en-US" smtClean="0"/>
              <a:pPr/>
              <a:t>60</a:t>
            </a:fld>
            <a:endParaRPr lang="en-US"/>
          </a:p>
        </p:txBody>
      </p:sp>
      <p:sp>
        <p:nvSpPr>
          <p:cNvPr id="6"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10925975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905000"/>
            <a:ext cx="8229600" cy="4572000"/>
          </a:xfrm>
        </p:spPr>
        <p:txBody>
          <a:bodyPr>
            <a:normAutofit/>
          </a:bodyPr>
          <a:lstStyle/>
          <a:p>
            <a:pPr marL="457200" indent="-457200">
              <a:buNone/>
            </a:pPr>
            <a:endParaRPr lang="en-US" sz="500" dirty="0" smtClean="0"/>
          </a:p>
          <a:p>
            <a:pPr marL="457200" indent="-457200">
              <a:buNone/>
            </a:pPr>
            <a:endParaRPr lang="en-US" sz="500" dirty="0" smtClean="0"/>
          </a:p>
          <a:p>
            <a:pPr>
              <a:buNone/>
            </a:pPr>
            <a:r>
              <a:rPr lang="en-US" sz="1500" dirty="0" smtClean="0"/>
              <a:t>Duffy</a:t>
            </a:r>
            <a:r>
              <a:rPr lang="en-US" sz="1500" dirty="0"/>
              <a:t>, G., </a:t>
            </a:r>
            <a:r>
              <a:rPr lang="en-US" sz="1500" dirty="0" err="1"/>
              <a:t>Roehler</a:t>
            </a:r>
            <a:r>
              <a:rPr lang="en-US" sz="1500" dirty="0"/>
              <a:t>, L., Sivan, E., </a:t>
            </a:r>
            <a:r>
              <a:rPr lang="en-US" sz="1500" dirty="0" err="1"/>
              <a:t>Rackliffe</a:t>
            </a:r>
            <a:r>
              <a:rPr lang="en-US" sz="1500" dirty="0"/>
              <a:t>, G., Book, C., &amp; </a:t>
            </a:r>
            <a:r>
              <a:rPr lang="en-US" sz="1500" dirty="0" err="1"/>
              <a:t>Meloth</a:t>
            </a:r>
            <a:r>
              <a:rPr lang="en-US" sz="1500" dirty="0"/>
              <a:t>, M. (1987). Effects of explaining the reasoning associated with using reading strategies. </a:t>
            </a:r>
            <a:r>
              <a:rPr lang="en-US" sz="1500" i="1" dirty="0"/>
              <a:t>Reading Research Quarterly 22 </a:t>
            </a:r>
            <a:r>
              <a:rPr lang="en-US" sz="1500" dirty="0"/>
              <a:t>(3), 347-368. </a:t>
            </a:r>
            <a:endParaRPr lang="en-US" sz="1500" dirty="0" smtClean="0"/>
          </a:p>
          <a:p>
            <a:pPr marL="457200" indent="-457200">
              <a:buNone/>
            </a:pPr>
            <a:endParaRPr lang="en-US" sz="500" dirty="0" smtClean="0"/>
          </a:p>
          <a:p>
            <a:pPr>
              <a:buNone/>
            </a:pPr>
            <a:r>
              <a:rPr lang="en-US" sz="1500" dirty="0" smtClean="0"/>
              <a:t>Durkin</a:t>
            </a:r>
            <a:r>
              <a:rPr lang="en-US" sz="1500" dirty="0"/>
              <a:t>, D. (</a:t>
            </a:r>
            <a:r>
              <a:rPr lang="en-US" sz="1500" dirty="0" smtClean="0"/>
              <a:t>1978-1979</a:t>
            </a:r>
            <a:r>
              <a:rPr lang="en-US" sz="1500" dirty="0"/>
              <a:t>). What classroom observations reveal about reading </a:t>
            </a:r>
            <a:r>
              <a:rPr lang="en-US" sz="1500" dirty="0" smtClean="0"/>
              <a:t>Edmonton </a:t>
            </a:r>
            <a:r>
              <a:rPr lang="en-US" sz="1500" dirty="0"/>
              <a:t>Public Schools, (2000). AB. </a:t>
            </a:r>
            <a:r>
              <a:rPr lang="en-US" sz="1500" dirty="0" smtClean="0"/>
              <a:t>Elk </a:t>
            </a:r>
            <a:r>
              <a:rPr lang="en-US" sz="1500" dirty="0"/>
              <a:t>Island Public Schools, (2001). AB. </a:t>
            </a:r>
            <a:endParaRPr lang="en-US" sz="1500" dirty="0" smtClean="0"/>
          </a:p>
          <a:p>
            <a:pPr>
              <a:buNone/>
            </a:pPr>
            <a:endParaRPr lang="en-US" sz="500" dirty="0" smtClean="0"/>
          </a:p>
          <a:p>
            <a:pPr marL="0" indent="0" defTabSz="457200">
              <a:buNone/>
            </a:pPr>
            <a:r>
              <a:rPr lang="en-US" sz="1500" dirty="0" smtClean="0"/>
              <a:t>Fletcher</a:t>
            </a:r>
            <a:r>
              <a:rPr lang="en-US" sz="1500" dirty="0"/>
              <a:t>, J., Lyon, R., Fuchs, L., &amp; Barnes, M. (2007). </a:t>
            </a:r>
            <a:r>
              <a:rPr lang="en-US" sz="1500" i="1" dirty="0"/>
              <a:t>Learning disabilities: From </a:t>
            </a:r>
            <a:r>
              <a:rPr lang="en-US" sz="1500" i="1" dirty="0" smtClean="0"/>
              <a:t>identification </a:t>
            </a:r>
            <a:r>
              <a:rPr lang="en-US" sz="1500" i="1" dirty="0"/>
              <a:t>to </a:t>
            </a:r>
            <a:endParaRPr lang="en-US" sz="1500" i="1" dirty="0" smtClean="0"/>
          </a:p>
          <a:p>
            <a:pPr indent="0" defTabSz="457200">
              <a:buNone/>
            </a:pPr>
            <a:r>
              <a:rPr lang="en-US" sz="1500" i="1" dirty="0" smtClean="0"/>
              <a:t>intervention</a:t>
            </a:r>
            <a:r>
              <a:rPr lang="en-US" sz="1500" i="1" dirty="0"/>
              <a:t>. </a:t>
            </a:r>
            <a:r>
              <a:rPr lang="en-US" sz="1500" dirty="0"/>
              <a:t>New York, NY: The Guilford Press. </a:t>
            </a:r>
            <a:endParaRPr lang="en-US" sz="1500" dirty="0" smtClean="0"/>
          </a:p>
          <a:p>
            <a:pPr marL="0" indent="0" defTabSz="457200">
              <a:buNone/>
            </a:pPr>
            <a:endParaRPr lang="en-US" sz="500" dirty="0" smtClean="0"/>
          </a:p>
          <a:p>
            <a:pPr marL="0" indent="0" defTabSz="457200">
              <a:buNone/>
            </a:pPr>
            <a:r>
              <a:rPr lang="en-US" sz="1500" dirty="0" err="1" smtClean="0"/>
              <a:t>Gambrell</a:t>
            </a:r>
            <a:r>
              <a:rPr lang="en-US" sz="1500" dirty="0"/>
              <a:t>, L., &amp; Brooks </a:t>
            </a:r>
            <a:r>
              <a:rPr lang="en-US" sz="1500" dirty="0" err="1"/>
              <a:t>Jawitz</a:t>
            </a:r>
            <a:r>
              <a:rPr lang="en-US" sz="1500" dirty="0"/>
              <a:t>, P. (1993). Mental imagery, text illustrations, and children's story </a:t>
            </a:r>
            <a:endParaRPr lang="en-US" sz="1500" dirty="0" smtClean="0"/>
          </a:p>
          <a:p>
            <a:pPr indent="0" defTabSz="457200">
              <a:buNone/>
            </a:pPr>
            <a:r>
              <a:rPr lang="en-US" sz="1500" dirty="0" smtClean="0"/>
              <a:t>comprehension </a:t>
            </a:r>
            <a:r>
              <a:rPr lang="en-US" sz="1500" dirty="0"/>
              <a:t>and recall. </a:t>
            </a:r>
            <a:r>
              <a:rPr lang="en-US" sz="1500" i="1" dirty="0"/>
              <a:t>Reading Research Quarterly, 28 </a:t>
            </a:r>
            <a:r>
              <a:rPr lang="en-US" sz="1500" dirty="0"/>
              <a:t>(3), 265-276. </a:t>
            </a:r>
            <a:endParaRPr lang="en-US" sz="1500" dirty="0" smtClean="0"/>
          </a:p>
          <a:p>
            <a:pPr marL="0" indent="0" defTabSz="457200">
              <a:buNone/>
            </a:pPr>
            <a:endParaRPr lang="en-US" sz="500" dirty="0" smtClean="0"/>
          </a:p>
          <a:p>
            <a:pPr marL="0" indent="0" defTabSz="457200">
              <a:buNone/>
            </a:pPr>
            <a:r>
              <a:rPr lang="en-US" sz="1500" dirty="0" smtClean="0"/>
              <a:t>Harvey</a:t>
            </a:r>
            <a:r>
              <a:rPr lang="en-US" sz="1500" dirty="0"/>
              <a:t>, S. &amp; </a:t>
            </a:r>
            <a:r>
              <a:rPr lang="en-US" sz="1500" dirty="0" err="1"/>
              <a:t>Goudvis</a:t>
            </a:r>
            <a:r>
              <a:rPr lang="en-US" sz="1500" dirty="0"/>
              <a:t>, A. (2000). </a:t>
            </a:r>
            <a:r>
              <a:rPr lang="en-US" sz="1500" i="1" dirty="0"/>
              <a:t>Strategies that work: Teaching comprehension to enhance </a:t>
            </a:r>
            <a:endParaRPr lang="en-US" sz="1500" i="1" dirty="0" smtClean="0"/>
          </a:p>
          <a:p>
            <a:pPr indent="0" defTabSz="457200">
              <a:buNone/>
            </a:pPr>
            <a:r>
              <a:rPr lang="en-US" sz="1500" i="1" dirty="0" smtClean="0"/>
              <a:t>understanding</a:t>
            </a:r>
            <a:r>
              <a:rPr lang="en-US" sz="1500" dirty="0"/>
              <a:t>. York, ME: </a:t>
            </a:r>
            <a:r>
              <a:rPr lang="en-US" sz="1500" dirty="0" err="1"/>
              <a:t>Stenhouse</a:t>
            </a:r>
            <a:r>
              <a:rPr lang="en-US" sz="1500" dirty="0"/>
              <a:t> Publishers. </a:t>
            </a:r>
          </a:p>
          <a:p>
            <a:pPr marL="0" indent="0" defTabSz="457200">
              <a:buNone/>
            </a:pPr>
            <a:endParaRPr lang="en-US" sz="1500" dirty="0"/>
          </a:p>
          <a:p>
            <a:pPr marL="457200" lvl="0" indent="-457200">
              <a:spcBef>
                <a:spcPts val="0"/>
              </a:spcBef>
              <a:buNone/>
            </a:pPr>
            <a:r>
              <a:rPr lang="en-US" sz="1500" dirty="0">
                <a:solidFill>
                  <a:prstClr val="black"/>
                </a:solidFill>
              </a:rPr>
              <a:t>Keene, E. (2008). </a:t>
            </a:r>
            <a:r>
              <a:rPr lang="en-US" sz="1500" i="1" dirty="0">
                <a:solidFill>
                  <a:prstClr val="black"/>
                </a:solidFill>
              </a:rPr>
              <a:t>To understand: New horizons in reading comprehension. </a:t>
            </a:r>
            <a:r>
              <a:rPr lang="en-US" sz="1500" dirty="0">
                <a:solidFill>
                  <a:prstClr val="black"/>
                </a:solidFill>
              </a:rPr>
              <a:t>Portsmouth, NH: Heinemann. </a:t>
            </a:r>
          </a:p>
          <a:p>
            <a:pPr marL="457200" lvl="0" indent="-457200">
              <a:spcBef>
                <a:spcPts val="0"/>
              </a:spcBef>
              <a:buNone/>
            </a:pPr>
            <a:endParaRPr lang="en-US" sz="500" dirty="0">
              <a:solidFill>
                <a:prstClr val="black"/>
              </a:solidFill>
            </a:endParaRPr>
          </a:p>
          <a:p>
            <a:pPr marL="457200" lvl="0" indent="-457200">
              <a:spcBef>
                <a:spcPts val="0"/>
              </a:spcBef>
              <a:buNone/>
            </a:pPr>
            <a:r>
              <a:rPr lang="en-US" sz="1500" dirty="0">
                <a:solidFill>
                  <a:prstClr val="black"/>
                </a:solidFill>
              </a:rPr>
              <a:t>Keene, E. &amp; Zimmermann, S. (1997). </a:t>
            </a:r>
            <a:r>
              <a:rPr lang="en-US" sz="1500" i="1" dirty="0">
                <a:solidFill>
                  <a:prstClr val="black"/>
                </a:solidFill>
              </a:rPr>
              <a:t>Mosaic of thought: Teaching comprehension in a reader’s workshop</a:t>
            </a:r>
            <a:r>
              <a:rPr lang="en-US" sz="1500" dirty="0">
                <a:solidFill>
                  <a:prstClr val="black"/>
                </a:solidFill>
              </a:rPr>
              <a:t>. Portsmouth, NH: Heinemann. </a:t>
            </a:r>
          </a:p>
          <a:p>
            <a:pPr marL="0" indent="0" defTabSz="457200">
              <a:buNone/>
            </a:pPr>
            <a:endParaRPr lang="en-US" sz="5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61</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42821831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828800"/>
            <a:ext cx="8229600" cy="4648200"/>
          </a:xfrm>
        </p:spPr>
        <p:txBody>
          <a:bodyPr>
            <a:normAutofit/>
          </a:bodyPr>
          <a:lstStyle/>
          <a:p>
            <a:pPr marL="457200" indent="-457200">
              <a:spcBef>
                <a:spcPts val="0"/>
              </a:spcBef>
              <a:buNone/>
            </a:pPr>
            <a:endParaRPr lang="en-US" sz="500" dirty="0"/>
          </a:p>
          <a:p>
            <a:pPr marL="457200" indent="-457200">
              <a:spcBef>
                <a:spcPts val="0"/>
              </a:spcBef>
              <a:buNone/>
            </a:pPr>
            <a:r>
              <a:rPr lang="en-US" sz="1500" dirty="0"/>
              <a:t>Keene, E. &amp; Zimmermann, S. (2007). </a:t>
            </a:r>
            <a:r>
              <a:rPr lang="en-US" sz="1500" i="1" dirty="0"/>
              <a:t>Mosaic of thought: The power of comprehension strategy instruction </a:t>
            </a:r>
            <a:r>
              <a:rPr lang="en-US" sz="1500" dirty="0"/>
              <a:t>(2nd ed.). Portsmouth, NH: Heinemann. </a:t>
            </a:r>
            <a:endParaRPr lang="en-US" sz="1500" dirty="0" smtClean="0"/>
          </a:p>
          <a:p>
            <a:pPr marL="457200" indent="-457200">
              <a:spcBef>
                <a:spcPts val="0"/>
              </a:spcBef>
              <a:buNone/>
            </a:pPr>
            <a:endParaRPr lang="en-US" sz="500" dirty="0"/>
          </a:p>
          <a:p>
            <a:pPr marL="457200" indent="-457200">
              <a:spcBef>
                <a:spcPts val="0"/>
              </a:spcBef>
              <a:buNone/>
            </a:pPr>
            <a:r>
              <a:rPr lang="en-US" sz="1500" dirty="0"/>
              <a:t>Klinger, J., Vaughn, S., &amp; Boardman, A. (2007). </a:t>
            </a:r>
            <a:r>
              <a:rPr lang="en-US" sz="1500" i="1" dirty="0"/>
              <a:t>Teaching reading comprehension to students with learning difficulties. </a:t>
            </a:r>
            <a:r>
              <a:rPr lang="en-US" sz="1500" dirty="0"/>
              <a:t>New York, NY: The Guilford Press. </a:t>
            </a:r>
            <a:endParaRPr lang="en-US" sz="1500" dirty="0" smtClean="0"/>
          </a:p>
          <a:p>
            <a:pPr marL="457200" indent="-457200">
              <a:spcBef>
                <a:spcPts val="0"/>
              </a:spcBef>
              <a:buNone/>
            </a:pPr>
            <a:endParaRPr lang="en-US" sz="500" dirty="0"/>
          </a:p>
          <a:p>
            <a:pPr marL="457200" indent="-457200">
              <a:spcBef>
                <a:spcPts val="0"/>
              </a:spcBef>
              <a:buNone/>
            </a:pPr>
            <a:r>
              <a:rPr lang="en-US" sz="1500" dirty="0"/>
              <a:t>Lyons, C. &amp; </a:t>
            </a:r>
            <a:r>
              <a:rPr lang="en-US" sz="1500" dirty="0" err="1" smtClean="0"/>
              <a:t>Pinn</a:t>
            </a:r>
            <a:r>
              <a:rPr lang="en-US" sz="1500" dirty="0"/>
              <a:t>(2001). </a:t>
            </a:r>
            <a:r>
              <a:rPr lang="en-US" sz="1500" i="1" dirty="0"/>
              <a:t>Systems for change in literacy education</a:t>
            </a:r>
            <a:r>
              <a:rPr lang="en-US" sz="1500" dirty="0"/>
              <a:t>. Portsmouth, NH: Heinemann. </a:t>
            </a:r>
          </a:p>
          <a:p>
            <a:pPr marL="457200" indent="-457200">
              <a:spcBef>
                <a:spcPts val="0"/>
              </a:spcBef>
              <a:buNone/>
            </a:pPr>
            <a:endParaRPr lang="en-US" sz="500" dirty="0" smtClean="0"/>
          </a:p>
          <a:p>
            <a:pPr marL="457200" indent="-457200">
              <a:spcBef>
                <a:spcPts val="0"/>
              </a:spcBef>
              <a:buNone/>
            </a:pPr>
            <a:r>
              <a:rPr lang="en-US" sz="1500" dirty="0" err="1" smtClean="0"/>
              <a:t>Marzano</a:t>
            </a:r>
            <a:r>
              <a:rPr lang="en-US" sz="1500" dirty="0"/>
              <a:t>, R. (2004). </a:t>
            </a:r>
            <a:r>
              <a:rPr lang="en-US" sz="1500" i="1" dirty="0"/>
              <a:t>Building background knowledge for academic achievement. </a:t>
            </a:r>
            <a:r>
              <a:rPr lang="en-US" sz="1500" dirty="0"/>
              <a:t>Alexandria, VA: ASCD. </a:t>
            </a:r>
            <a:r>
              <a:rPr lang="en-US" sz="1500" dirty="0" smtClean="0"/>
              <a:t>ell</a:t>
            </a:r>
            <a:r>
              <a:rPr lang="en-US" sz="1500" dirty="0"/>
              <a:t>, G.S. </a:t>
            </a:r>
            <a:endParaRPr lang="en-US" sz="1500" dirty="0" smtClean="0"/>
          </a:p>
          <a:p>
            <a:pPr marL="457200" indent="-457200">
              <a:spcBef>
                <a:spcPts val="0"/>
              </a:spcBef>
              <a:buNone/>
            </a:pPr>
            <a:endParaRPr lang="en-US" sz="500" dirty="0" smtClean="0"/>
          </a:p>
          <a:p>
            <a:pPr marL="457200" indent="-457200">
              <a:spcBef>
                <a:spcPts val="0"/>
              </a:spcBef>
              <a:buNone/>
            </a:pPr>
            <a:r>
              <a:rPr lang="en-US" sz="1500" dirty="0" err="1"/>
              <a:t>Matden</a:t>
            </a:r>
            <a:r>
              <a:rPr lang="en-US" sz="1500" dirty="0"/>
              <a:t>, O. S. (</a:t>
            </a:r>
            <a:r>
              <a:rPr lang="en-US" sz="1500" dirty="0" err="1"/>
              <a:t>n.d.</a:t>
            </a:r>
            <a:r>
              <a:rPr lang="en-US" sz="1500" dirty="0"/>
              <a:t>). </a:t>
            </a:r>
            <a:r>
              <a:rPr lang="en-US" sz="1500" i="1" dirty="0"/>
              <a:t>Training for the Presidency</a:t>
            </a:r>
            <a:r>
              <a:rPr lang="en-US" sz="1500" dirty="0"/>
              <a:t>. Retrieved on January 7 2012 from </a:t>
            </a:r>
            <a:r>
              <a:rPr lang="en-US" sz="1500" u="sng" dirty="0">
                <a:hlinkClick r:id="rId3"/>
              </a:rPr>
              <a:t>http://www.apples4theteacher.com/holidays/presidents-day/abraham-lincoln/short-stories/training-for-the-presidency.html#.</a:t>
            </a:r>
            <a:r>
              <a:rPr lang="en-US" sz="1500" u="sng" dirty="0" smtClean="0">
                <a:hlinkClick r:id="rId3"/>
              </a:rPr>
              <a:t>UPLpPLEZmVE.mailto</a:t>
            </a:r>
            <a:endParaRPr lang="en-US" sz="1500" u="sng" dirty="0" smtClean="0"/>
          </a:p>
          <a:p>
            <a:pPr marL="457200" indent="-457200">
              <a:spcBef>
                <a:spcPts val="0"/>
              </a:spcBef>
              <a:buNone/>
            </a:pPr>
            <a:endParaRPr lang="en-US" sz="500" dirty="0"/>
          </a:p>
          <a:p>
            <a:pPr marL="457200" indent="-457200">
              <a:spcBef>
                <a:spcPts val="0"/>
              </a:spcBef>
              <a:buNone/>
            </a:pPr>
            <a:r>
              <a:rPr lang="en-US" sz="1500" dirty="0"/>
              <a:t>Miller, D. (2002). </a:t>
            </a:r>
            <a:r>
              <a:rPr lang="en-US" sz="1500" i="1" dirty="0"/>
              <a:t>Reading with meaning</a:t>
            </a:r>
            <a:r>
              <a:rPr lang="en-US" sz="1500" dirty="0"/>
              <a:t>: </a:t>
            </a:r>
            <a:r>
              <a:rPr lang="en-US" sz="1500" i="1" dirty="0"/>
              <a:t>Teaching comprehension in the primary grades</a:t>
            </a:r>
            <a:r>
              <a:rPr lang="en-US" sz="1500" dirty="0"/>
              <a:t>. Portland, ME: </a:t>
            </a:r>
            <a:r>
              <a:rPr lang="en-US" sz="1500" dirty="0" err="1"/>
              <a:t>Stenhouse</a:t>
            </a:r>
            <a:r>
              <a:rPr lang="en-US" sz="1500" dirty="0"/>
              <a:t> Publishers. </a:t>
            </a:r>
            <a:endParaRPr lang="en-US" sz="1500" dirty="0" smtClean="0"/>
          </a:p>
          <a:p>
            <a:pPr marL="457200" indent="-457200">
              <a:spcBef>
                <a:spcPts val="0"/>
              </a:spcBef>
              <a:buNone/>
            </a:pPr>
            <a:endParaRPr lang="en-US" sz="500" dirty="0"/>
          </a:p>
          <a:p>
            <a:pPr marL="457200" indent="-457200">
              <a:spcBef>
                <a:spcPts val="0"/>
              </a:spcBef>
              <a:buNone/>
            </a:pPr>
            <a:r>
              <a:rPr lang="en-US" sz="1500" dirty="0"/>
              <a:t>Moats, L. (2005). </a:t>
            </a:r>
            <a:r>
              <a:rPr lang="en-US" sz="1500" i="1" dirty="0"/>
              <a:t>Language essentials for teachers of reading and spelling: Module 6, Digging for meaning: Teaching text comprehension</a:t>
            </a:r>
            <a:r>
              <a:rPr lang="en-US" sz="1500" dirty="0"/>
              <a:t>. Boston, MA: </a:t>
            </a:r>
            <a:r>
              <a:rPr lang="en-US" sz="1500" dirty="0" err="1"/>
              <a:t>Sopris</a:t>
            </a:r>
            <a:r>
              <a:rPr lang="en-US" sz="1500" dirty="0"/>
              <a:t> West Educational </a:t>
            </a:r>
            <a:r>
              <a:rPr lang="en-US" sz="1500" dirty="0" smtClean="0"/>
              <a:t>Services</a:t>
            </a:r>
          </a:p>
          <a:p>
            <a:pPr marL="457200" indent="-457200">
              <a:spcBef>
                <a:spcPts val="0"/>
              </a:spcBef>
              <a:buNone/>
            </a:pPr>
            <a:endParaRPr lang="en-US" sz="500" dirty="0" smtClean="0"/>
          </a:p>
          <a:p>
            <a:pPr marL="457200" indent="-457200">
              <a:spcBef>
                <a:spcPts val="0"/>
              </a:spcBef>
              <a:buNone/>
            </a:pPr>
            <a:r>
              <a:rPr lang="en-US" sz="1500" dirty="0" smtClean="0"/>
              <a:t>National </a:t>
            </a:r>
            <a:r>
              <a:rPr lang="en-US" sz="1500" dirty="0"/>
              <a:t>Reading Panel. (2000). </a:t>
            </a:r>
            <a:r>
              <a:rPr lang="en-US" sz="1500" i="1" dirty="0"/>
              <a:t>Report of the National Reading Panel: Teaching children to read. Report of the Subgroups. </a:t>
            </a:r>
            <a:r>
              <a:rPr lang="en-US" sz="1500" dirty="0"/>
              <a:t>Washington, D.C.: U.S. Department of Health and Human Services, National Institutes of Health. </a:t>
            </a:r>
          </a:p>
          <a:p>
            <a:pPr marL="457200" indent="-457200">
              <a:spcBef>
                <a:spcPts val="0"/>
              </a:spcBef>
              <a:buNone/>
            </a:pPr>
            <a:endParaRPr lang="en-US" sz="15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62</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12682811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905000"/>
            <a:ext cx="8229600" cy="4648200"/>
          </a:xfrm>
        </p:spPr>
        <p:txBody>
          <a:bodyPr>
            <a:normAutofit/>
          </a:bodyPr>
          <a:lstStyle/>
          <a:p>
            <a:pPr marL="457200" indent="-457200">
              <a:buNone/>
            </a:pPr>
            <a:r>
              <a:rPr lang="en-US" sz="1500" dirty="0" smtClean="0"/>
              <a:t>Pak</a:t>
            </a:r>
            <a:r>
              <a:rPr lang="en-US" sz="1500" dirty="0"/>
              <a:t>, S. (1999). </a:t>
            </a:r>
            <a:r>
              <a:rPr lang="en-US" sz="1500" i="1" dirty="0"/>
              <a:t>Dear Juno</a:t>
            </a:r>
            <a:r>
              <a:rPr lang="en-US" sz="1500" dirty="0"/>
              <a:t>. New York, NY: Penguin Books Ltd. </a:t>
            </a:r>
            <a:endParaRPr lang="en-US" sz="1500" dirty="0" smtClean="0"/>
          </a:p>
          <a:p>
            <a:pPr marL="457200" indent="-457200">
              <a:buNone/>
            </a:pPr>
            <a:endParaRPr lang="en-US" sz="500" dirty="0" smtClean="0"/>
          </a:p>
          <a:p>
            <a:pPr marL="457200" indent="-457200">
              <a:buNone/>
            </a:pPr>
            <a:r>
              <a:rPr lang="en-US" sz="1500" dirty="0" smtClean="0"/>
              <a:t>Pressley</a:t>
            </a:r>
            <a:r>
              <a:rPr lang="en-US" sz="1500" dirty="0"/>
              <a:t>, M. (2006, April). </a:t>
            </a:r>
            <a:r>
              <a:rPr lang="en-US" sz="1500" i="1" dirty="0"/>
              <a:t>What the future of reading research could be. </a:t>
            </a:r>
            <a:r>
              <a:rPr lang="en-US" sz="1500" dirty="0"/>
              <a:t>Presentation given at the International Reading </a:t>
            </a:r>
            <a:r>
              <a:rPr lang="en-US" sz="1500" dirty="0" smtClean="0"/>
              <a:t>Association’s </a:t>
            </a:r>
            <a:r>
              <a:rPr lang="en-US" sz="1500" dirty="0"/>
              <a:t>Reading Research Conference, Chicago, IL. </a:t>
            </a:r>
            <a:endParaRPr lang="en-US" sz="1500" dirty="0" smtClean="0"/>
          </a:p>
          <a:p>
            <a:pPr marL="457200" indent="-457200">
              <a:buNone/>
            </a:pPr>
            <a:endParaRPr lang="en-US" sz="500" dirty="0"/>
          </a:p>
          <a:p>
            <a:pPr marL="457200" indent="-457200">
              <a:spcBef>
                <a:spcPts val="0"/>
              </a:spcBef>
              <a:buNone/>
            </a:pPr>
            <a:r>
              <a:rPr lang="en-US" sz="1500" dirty="0"/>
              <a:t>Pressley, M. (2001, September). Comprehension instruction: What makes sense now, what might make sense soon. </a:t>
            </a:r>
            <a:r>
              <a:rPr lang="en-US" sz="1500" i="1" dirty="0"/>
              <a:t>Reading Online, 5 </a:t>
            </a:r>
            <a:r>
              <a:rPr lang="en-US" sz="1500" dirty="0"/>
              <a:t>(2). Available: http://www.readingonline.org/articles/art_index.asp?HREF=/articles/handbook/pressley/index.html2e </a:t>
            </a:r>
          </a:p>
          <a:p>
            <a:pPr marL="457200" indent="-457200">
              <a:spcBef>
                <a:spcPts val="0"/>
              </a:spcBef>
              <a:buNone/>
            </a:pPr>
            <a:endParaRPr lang="en-US" sz="500" dirty="0"/>
          </a:p>
          <a:p>
            <a:pPr marL="457200" indent="-457200">
              <a:spcBef>
                <a:spcPts val="0"/>
              </a:spcBef>
              <a:buNone/>
            </a:pPr>
            <a:r>
              <a:rPr lang="en-US" sz="1500" dirty="0"/>
              <a:t>RAND Reading Study Group. (2002). </a:t>
            </a:r>
            <a:r>
              <a:rPr lang="en-US" sz="1500" i="1" dirty="0"/>
              <a:t>Reading for understanding: Toward an R&amp;D program in reading comprehension. </a:t>
            </a:r>
            <a:r>
              <a:rPr lang="en-US" sz="1500" dirty="0"/>
              <a:t>Santa Monica, CA: RAND, Office of Educational Research and Improvement, U.S. Department of Education. </a:t>
            </a:r>
          </a:p>
          <a:p>
            <a:pPr marL="457200" indent="-457200">
              <a:spcBef>
                <a:spcPts val="0"/>
              </a:spcBef>
              <a:buNone/>
            </a:pPr>
            <a:endParaRPr lang="en-US" sz="500" dirty="0"/>
          </a:p>
          <a:p>
            <a:pPr marL="457200" indent="-457200">
              <a:spcBef>
                <a:spcPts val="0"/>
              </a:spcBef>
              <a:buNone/>
            </a:pPr>
            <a:r>
              <a:rPr lang="en-US" sz="1500" dirty="0" err="1"/>
              <a:t>Risko</a:t>
            </a:r>
            <a:r>
              <a:rPr lang="en-US" sz="1500" dirty="0"/>
              <a:t>, V., &amp; Walker-</a:t>
            </a:r>
            <a:r>
              <a:rPr lang="en-US" sz="1500" dirty="0" err="1"/>
              <a:t>Dalhouse</a:t>
            </a:r>
            <a:r>
              <a:rPr lang="en-US" sz="1500" dirty="0"/>
              <a:t>, D. (2007). Tapping students' cultural funds of knowledge to address the achievement gap. </a:t>
            </a:r>
            <a:r>
              <a:rPr lang="en-US" sz="1500" i="1" dirty="0"/>
              <a:t>The Reading Teacher, 61 </a:t>
            </a:r>
            <a:r>
              <a:rPr lang="en-US" sz="1500" dirty="0"/>
              <a:t>(1), 98-100. </a:t>
            </a:r>
          </a:p>
          <a:p>
            <a:pPr marL="457200" indent="-457200">
              <a:spcBef>
                <a:spcPts val="0"/>
              </a:spcBef>
              <a:buNone/>
            </a:pPr>
            <a:endParaRPr lang="en-US" sz="500" dirty="0"/>
          </a:p>
          <a:p>
            <a:pPr marL="457200" lvl="0" indent="-457200">
              <a:spcBef>
                <a:spcPts val="0"/>
              </a:spcBef>
              <a:buNone/>
            </a:pPr>
            <a:r>
              <a:rPr lang="en-US" sz="1500" dirty="0">
                <a:solidFill>
                  <a:prstClr val="black"/>
                </a:solidFill>
              </a:rPr>
              <a:t>Robinson, J. (2008). How to get more out of your core reading program. </a:t>
            </a:r>
            <a:r>
              <a:rPr lang="en-US" sz="1500" i="1" dirty="0">
                <a:solidFill>
                  <a:prstClr val="black"/>
                </a:solidFill>
              </a:rPr>
              <a:t>Advanced coaching institute III: Creating deeper buckets of knowledge. </a:t>
            </a:r>
            <a:r>
              <a:rPr lang="en-US" sz="1500" dirty="0">
                <a:solidFill>
                  <a:prstClr val="black"/>
                </a:solidFill>
              </a:rPr>
              <a:t>Houston, TX. </a:t>
            </a:r>
          </a:p>
          <a:p>
            <a:pPr marL="457200" lvl="0" indent="-457200">
              <a:spcBef>
                <a:spcPts val="0"/>
              </a:spcBef>
              <a:buNone/>
            </a:pPr>
            <a:endParaRPr lang="en-US" sz="500" dirty="0">
              <a:solidFill>
                <a:prstClr val="black"/>
              </a:solidFill>
            </a:endParaRPr>
          </a:p>
          <a:p>
            <a:pPr marL="457200" lvl="0" indent="-457200">
              <a:spcBef>
                <a:spcPts val="0"/>
              </a:spcBef>
              <a:buNone/>
            </a:pPr>
            <a:r>
              <a:rPr lang="en-US" sz="1500" dirty="0" err="1">
                <a:solidFill>
                  <a:prstClr val="black"/>
                </a:solidFill>
              </a:rPr>
              <a:t>Routman</a:t>
            </a:r>
            <a:r>
              <a:rPr lang="en-US" sz="1500" dirty="0">
                <a:solidFill>
                  <a:prstClr val="black"/>
                </a:solidFill>
              </a:rPr>
              <a:t>, R. (2003). </a:t>
            </a:r>
            <a:r>
              <a:rPr lang="en-US" sz="1500" i="1" dirty="0">
                <a:solidFill>
                  <a:prstClr val="black"/>
                </a:solidFill>
              </a:rPr>
              <a:t>Reading Essentials. </a:t>
            </a:r>
            <a:r>
              <a:rPr lang="en-US" sz="1500" dirty="0">
                <a:solidFill>
                  <a:prstClr val="black"/>
                </a:solidFill>
              </a:rPr>
              <a:t>Portsmouth, NH: Heinemann. </a:t>
            </a:r>
          </a:p>
          <a:p>
            <a:pPr marL="457200" indent="-457200">
              <a:buNone/>
            </a:pPr>
            <a:endParaRPr lang="en-US" sz="15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63</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4279409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52600"/>
            <a:ext cx="8229600" cy="4724400"/>
          </a:xfrm>
        </p:spPr>
        <p:txBody>
          <a:bodyPr>
            <a:noAutofit/>
          </a:bodyPr>
          <a:lstStyle/>
          <a:p>
            <a:pPr marL="457200" indent="-457200">
              <a:spcBef>
                <a:spcPts val="0"/>
              </a:spcBef>
              <a:buNone/>
            </a:pPr>
            <a:r>
              <a:rPr lang="en-US" sz="1500" i="1" dirty="0" smtClean="0"/>
              <a:t>Science </a:t>
            </a:r>
            <a:r>
              <a:rPr lang="en-US" sz="1500" i="1" dirty="0"/>
              <a:t>Direct, 106 </a:t>
            </a:r>
            <a:r>
              <a:rPr lang="en-US" sz="1500" dirty="0"/>
              <a:t>(2), 1047-1058. Retrieved October 10, 2008, from </a:t>
            </a:r>
            <a:r>
              <a:rPr lang="en-US" sz="1500" dirty="0" smtClean="0"/>
              <a:t>http</a:t>
            </a:r>
            <a:r>
              <a:rPr lang="en-US" sz="1500" dirty="0"/>
              <a:t>://www.sciencedirect.com/science?_ob=ArticleURL&amp;_udi=B6T24- </a:t>
            </a:r>
            <a:r>
              <a:rPr lang="en-US" sz="1500" dirty="0" smtClean="0"/>
              <a:t>4NY4RT81</a:t>
            </a:r>
            <a:r>
              <a:rPr lang="en-US" sz="1500" dirty="0"/>
              <a:t>&amp;_user=5674961&amp;_rdoc=1&amp;_fmt=&amp;_</a:t>
            </a:r>
            <a:r>
              <a:rPr lang="en-US" sz="1500" dirty="0" err="1"/>
              <a:t>orig</a:t>
            </a:r>
            <a:r>
              <a:rPr lang="en-US" sz="1500" dirty="0"/>
              <a:t>=</a:t>
            </a:r>
            <a:r>
              <a:rPr lang="en-US" sz="1500" dirty="0" err="1"/>
              <a:t>search&amp;_sort</a:t>
            </a:r>
            <a:r>
              <a:rPr lang="en-US" sz="1500" dirty="0"/>
              <a:t>=</a:t>
            </a:r>
            <a:r>
              <a:rPr lang="en-US" sz="1500" dirty="0" err="1"/>
              <a:t>d&amp;view</a:t>
            </a:r>
            <a:r>
              <a:rPr lang="en-US" sz="1500" dirty="0"/>
              <a:t>=</a:t>
            </a:r>
            <a:r>
              <a:rPr lang="en-US" sz="1500" dirty="0" err="1"/>
              <a:t>c&amp;_</a:t>
            </a:r>
            <a:r>
              <a:rPr lang="en-US" sz="1500" dirty="0" err="1" smtClean="0"/>
              <a:t>version</a:t>
            </a:r>
            <a:r>
              <a:rPr lang="en-US" sz="1500" dirty="0" smtClean="0"/>
              <a:t>=1</a:t>
            </a:r>
            <a:r>
              <a:rPr lang="en-US" sz="1500" dirty="0"/>
              <a:t>&amp;_urlVersion=0&amp;_</a:t>
            </a:r>
            <a:r>
              <a:rPr lang="en-US" sz="1500" dirty="0" smtClean="0"/>
              <a:t>userid=5674961&amp;md5=401e5740be7168ef20476117aac080f2 </a:t>
            </a:r>
            <a:r>
              <a:rPr lang="en-US" sz="1500" dirty="0"/>
              <a:t>Coyne, M., </a:t>
            </a:r>
          </a:p>
          <a:p>
            <a:pPr marL="457200" indent="-457200">
              <a:spcBef>
                <a:spcPts val="0"/>
              </a:spcBef>
              <a:buNone/>
            </a:pPr>
            <a:endParaRPr lang="en-US" sz="500" dirty="0" smtClean="0"/>
          </a:p>
          <a:p>
            <a:pPr marL="457200" indent="-457200">
              <a:spcBef>
                <a:spcPts val="0"/>
              </a:spcBef>
              <a:buNone/>
            </a:pPr>
            <a:r>
              <a:rPr lang="en-US" sz="1500" dirty="0" err="1" smtClean="0"/>
              <a:t>Sibberson</a:t>
            </a:r>
            <a:r>
              <a:rPr lang="en-US" sz="1500" dirty="0"/>
              <a:t>, F. &amp; </a:t>
            </a:r>
            <a:r>
              <a:rPr lang="en-US" sz="1500" dirty="0" err="1"/>
              <a:t>Szymusiak</a:t>
            </a:r>
            <a:r>
              <a:rPr lang="en-US" sz="1500" dirty="0"/>
              <a:t>, K. (2003). </a:t>
            </a:r>
            <a:r>
              <a:rPr lang="en-US" sz="1500" i="1" dirty="0"/>
              <a:t>Still learning to read: Teaching students in grades 3-6. </a:t>
            </a:r>
            <a:r>
              <a:rPr lang="en-US" sz="1500" dirty="0"/>
              <a:t>Portland, ME: </a:t>
            </a:r>
            <a:r>
              <a:rPr lang="en-US" sz="1500" dirty="0" err="1"/>
              <a:t>Stenhouse</a:t>
            </a:r>
            <a:r>
              <a:rPr lang="en-US" sz="1500" dirty="0"/>
              <a:t> Publishers. </a:t>
            </a:r>
            <a:endParaRPr lang="en-US" sz="1500" dirty="0" smtClean="0"/>
          </a:p>
          <a:p>
            <a:pPr marL="457200" indent="-457200">
              <a:spcBef>
                <a:spcPts val="0"/>
              </a:spcBef>
              <a:buNone/>
            </a:pPr>
            <a:endParaRPr lang="en-US" sz="500" dirty="0"/>
          </a:p>
          <a:p>
            <a:pPr marL="457200" indent="-457200">
              <a:spcBef>
                <a:spcPts val="0"/>
              </a:spcBef>
              <a:buNone/>
            </a:pPr>
            <a:r>
              <a:rPr lang="en-US" sz="1500" dirty="0"/>
              <a:t>Snow, C., Burns, M., &amp; Griffin, P. (1998). </a:t>
            </a:r>
            <a:r>
              <a:rPr lang="en-US" sz="1500" i="1" dirty="0"/>
              <a:t>Preventing reading difficulties in young children</a:t>
            </a:r>
            <a:r>
              <a:rPr lang="en-US" sz="1500" dirty="0"/>
              <a:t>. Washington, DC: National Academy Press. </a:t>
            </a:r>
            <a:endParaRPr lang="en-US" sz="1500" dirty="0" smtClean="0"/>
          </a:p>
          <a:p>
            <a:pPr marL="457200" indent="-457200">
              <a:spcBef>
                <a:spcPts val="0"/>
              </a:spcBef>
              <a:buNone/>
            </a:pPr>
            <a:endParaRPr lang="en-US" sz="500" dirty="0"/>
          </a:p>
          <a:p>
            <a:pPr marL="457200" indent="-457200">
              <a:spcBef>
                <a:spcPts val="0"/>
              </a:spcBef>
              <a:buNone/>
            </a:pPr>
            <a:r>
              <a:rPr lang="en-US" sz="1500" dirty="0" smtClean="0"/>
              <a:t>Taylor, B., Pearson, P.D., Clark, K., &amp; Walpole, S. (1999). </a:t>
            </a:r>
            <a:r>
              <a:rPr lang="en-US" sz="1500" i="1" dirty="0" smtClean="0"/>
              <a:t>Beating the odds in teaching all children to read</a:t>
            </a:r>
            <a:r>
              <a:rPr lang="en-US" sz="1500" dirty="0" smtClean="0"/>
              <a:t>. (CIERA Report No. 2-006). University of Michigan School of Education: Center for the Improvement of Early Reading Achievement. </a:t>
            </a:r>
          </a:p>
          <a:p>
            <a:pPr marL="457200" indent="-457200">
              <a:spcBef>
                <a:spcPts val="0"/>
              </a:spcBef>
              <a:buNone/>
            </a:pPr>
            <a:endParaRPr lang="en-US" sz="500" dirty="0" smtClean="0"/>
          </a:p>
          <a:p>
            <a:pPr marL="457200" indent="-457200">
              <a:spcBef>
                <a:spcPts val="0"/>
              </a:spcBef>
              <a:buNone/>
            </a:pPr>
            <a:r>
              <a:rPr lang="en-US" sz="1500" dirty="0"/>
              <a:t>Taylor, B., Peterson, D., Pearson, D.P., &amp; Rodriguez, M. (2002). Looking inside classrooms: Reflecting on the “how” as well as the “what” in effective reading instruction. </a:t>
            </a:r>
            <a:r>
              <a:rPr lang="en-US" sz="1500" i="1" dirty="0"/>
              <a:t>The Reading Teachers (56) </a:t>
            </a:r>
            <a:r>
              <a:rPr lang="en-US" sz="1500" dirty="0"/>
              <a:t>3, 270-279. </a:t>
            </a:r>
          </a:p>
          <a:p>
            <a:pPr marL="457200" indent="-457200">
              <a:spcBef>
                <a:spcPts val="0"/>
              </a:spcBef>
              <a:buNone/>
            </a:pPr>
            <a:endParaRPr lang="en-US" sz="500" dirty="0"/>
          </a:p>
          <a:p>
            <a:pPr marL="457200" indent="-457200">
              <a:spcBef>
                <a:spcPts val="0"/>
              </a:spcBef>
              <a:buNone/>
            </a:pPr>
            <a:r>
              <a:rPr lang="en-US" sz="1500" dirty="0" err="1"/>
              <a:t>Torgesen</a:t>
            </a:r>
            <a:r>
              <a:rPr lang="en-US" sz="1500" dirty="0"/>
              <a:t>, J. (Spring, 2007). </a:t>
            </a:r>
            <a:r>
              <a:rPr lang="en-US" sz="1500" i="1" dirty="0"/>
              <a:t>Research related to strengthening instruction in reading comprehension: Part 2</a:t>
            </a:r>
            <a:r>
              <a:rPr lang="en-US" sz="1500" dirty="0"/>
              <a:t>. National Center for Reading First Technical Assistance Conference. Retrieved October 14, 2008, from http://www.fcrr.org/science/pdf/torgesen/Comprehension_conference_Day_2.pdf </a:t>
            </a:r>
          </a:p>
          <a:p>
            <a:pPr marL="457200" indent="-457200">
              <a:spcBef>
                <a:spcPts val="0"/>
              </a:spcBef>
              <a:buNone/>
            </a:pPr>
            <a:endParaRPr lang="en-US" sz="15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64</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2838185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905000"/>
            <a:ext cx="8229600" cy="4572000"/>
          </a:xfrm>
        </p:spPr>
        <p:txBody>
          <a:bodyPr>
            <a:normAutofit/>
          </a:bodyPr>
          <a:lstStyle/>
          <a:p>
            <a:pPr marL="457200" indent="-457200">
              <a:spcBef>
                <a:spcPts val="0"/>
              </a:spcBef>
              <a:buNone/>
            </a:pPr>
            <a:endParaRPr lang="en-US" sz="500" dirty="0" smtClean="0"/>
          </a:p>
          <a:p>
            <a:pPr marL="457200" indent="-457200">
              <a:spcBef>
                <a:spcPts val="0"/>
              </a:spcBef>
              <a:buNone/>
            </a:pPr>
            <a:r>
              <a:rPr lang="en-US" sz="1500" dirty="0" err="1" smtClean="0"/>
              <a:t>Tovani</a:t>
            </a:r>
            <a:r>
              <a:rPr lang="en-US" sz="1500" dirty="0"/>
              <a:t>, C. (2000). </a:t>
            </a:r>
            <a:r>
              <a:rPr lang="en-US" sz="1500" i="1" dirty="0"/>
              <a:t>I read it, but I don’t get it: Comprehension strategies for adolescent readers</a:t>
            </a:r>
            <a:r>
              <a:rPr lang="en-US" sz="1500" dirty="0"/>
              <a:t>. Portland, ME: </a:t>
            </a:r>
            <a:r>
              <a:rPr lang="en-US" sz="1500" dirty="0" err="1"/>
              <a:t>Stenhouse</a:t>
            </a:r>
            <a:r>
              <a:rPr lang="en-US" sz="1500" dirty="0"/>
              <a:t> Publishers. </a:t>
            </a:r>
          </a:p>
          <a:p>
            <a:pPr marL="457200" indent="-457200">
              <a:spcBef>
                <a:spcPts val="0"/>
              </a:spcBef>
              <a:buNone/>
            </a:pPr>
            <a:endParaRPr lang="en-US" sz="500" dirty="0" smtClean="0"/>
          </a:p>
          <a:p>
            <a:pPr marL="457200" indent="-457200">
              <a:spcBef>
                <a:spcPts val="0"/>
              </a:spcBef>
              <a:buNone/>
            </a:pPr>
            <a:r>
              <a:rPr lang="en-US" sz="1500" dirty="0" smtClean="0"/>
              <a:t>Vaughn </a:t>
            </a:r>
            <a:r>
              <a:rPr lang="en-US" sz="1500" dirty="0"/>
              <a:t>Gross Center for Reading and Language Arts. (2007). </a:t>
            </a:r>
            <a:r>
              <a:rPr lang="en-US" sz="1500" i="1" dirty="0"/>
              <a:t>Features of effective instruction. </a:t>
            </a:r>
            <a:r>
              <a:rPr lang="en-US" sz="1500" dirty="0"/>
              <a:t>University of Texas System/ Texas Education Agency. </a:t>
            </a:r>
          </a:p>
          <a:p>
            <a:pPr marL="457200" indent="-457200">
              <a:spcBef>
                <a:spcPts val="0"/>
              </a:spcBef>
              <a:buNone/>
            </a:pPr>
            <a:endParaRPr lang="en-US" sz="500" dirty="0" smtClean="0"/>
          </a:p>
          <a:p>
            <a:pPr marL="457200" indent="-457200">
              <a:spcBef>
                <a:spcPts val="0"/>
              </a:spcBef>
              <a:buNone/>
            </a:pPr>
            <a:r>
              <a:rPr lang="en-US" sz="1500" dirty="0" smtClean="0"/>
              <a:t>Vaughn </a:t>
            </a:r>
            <a:r>
              <a:rPr lang="en-US" sz="1500" dirty="0"/>
              <a:t>Gross Center for Reading and Language Arts. (2008). </a:t>
            </a:r>
            <a:r>
              <a:rPr lang="en-US" sz="1500" i="1" dirty="0"/>
              <a:t>Developing Knowledgeable Instructions leaders: The five components of reading instruction. </a:t>
            </a:r>
            <a:r>
              <a:rPr lang="en-US" sz="1500" dirty="0"/>
              <a:t>University of Texas System/ Texas Education Agency. </a:t>
            </a:r>
          </a:p>
          <a:p>
            <a:pPr marL="457200" indent="-457200">
              <a:spcBef>
                <a:spcPts val="0"/>
              </a:spcBef>
              <a:buNone/>
            </a:pPr>
            <a:endParaRPr lang="en-US" sz="500" dirty="0" smtClean="0"/>
          </a:p>
          <a:p>
            <a:pPr marL="457200" indent="-457200">
              <a:spcBef>
                <a:spcPts val="0"/>
              </a:spcBef>
              <a:buNone/>
            </a:pPr>
            <a:r>
              <a:rPr lang="en-US" sz="1500" dirty="0" smtClean="0"/>
              <a:t>Wilhelm</a:t>
            </a:r>
            <a:r>
              <a:rPr lang="en-US" sz="1500" dirty="0"/>
              <a:t>, J. (2004). </a:t>
            </a:r>
            <a:r>
              <a:rPr lang="en-US" sz="1500" i="1" dirty="0"/>
              <a:t>Reading is seeing: Learning to visualize scenes, characters, ideas, and text worlds to improve comprehension and reflective reading. </a:t>
            </a:r>
            <a:r>
              <a:rPr lang="en-US" sz="1500" dirty="0"/>
              <a:t>New York: Scholastic, Inc. </a:t>
            </a:r>
          </a:p>
        </p:txBody>
      </p:sp>
      <p:sp>
        <p:nvSpPr>
          <p:cNvPr id="4" name="Slide Number Placeholder 3"/>
          <p:cNvSpPr>
            <a:spLocks noGrp="1"/>
          </p:cNvSpPr>
          <p:nvPr>
            <p:ph type="sldNum" sz="quarter" idx="12"/>
          </p:nvPr>
        </p:nvSpPr>
        <p:spPr/>
        <p:txBody>
          <a:bodyPr/>
          <a:lstStyle/>
          <a:p>
            <a:fld id="{7B44EE3B-371E-4108-AA03-CAAD196CADCD}" type="slidenum">
              <a:rPr lang="en-US" smtClean="0"/>
              <a:pPr/>
              <a:t>65</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p14="http://schemas.microsoft.com/office/powerpoint/2010/main" xmlns="" val="1865988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609600" y="1524000"/>
            <a:ext cx="7772400" cy="4114800"/>
          </a:xfrm>
        </p:spPr>
        <p:txBody>
          <a:bodyPr/>
          <a:lstStyle/>
          <a:p>
            <a:pPr eaLnBrk="1" hangingPunct="1">
              <a:lnSpc>
                <a:spcPct val="80000"/>
              </a:lnSpc>
            </a:pPr>
            <a:endParaRPr lang="en-US" sz="2400" i="1" smtClean="0"/>
          </a:p>
          <a:p>
            <a:pPr lvl="1" eaLnBrk="1" hangingPunct="1">
              <a:lnSpc>
                <a:spcPct val="80000"/>
              </a:lnSpc>
            </a:pPr>
            <a:endParaRPr lang="en-US" sz="2400" i="1" smtClean="0"/>
          </a:p>
        </p:txBody>
      </p:sp>
      <p:sp>
        <p:nvSpPr>
          <p:cNvPr id="23556" name="Rectangle 7"/>
          <p:cNvSpPr>
            <a:spLocks noChangeArrowheads="1"/>
          </p:cNvSpPr>
          <p:nvPr/>
        </p:nvSpPr>
        <p:spPr bwMode="auto">
          <a:xfrm>
            <a:off x="1066800" y="5562600"/>
            <a:ext cx="7010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dirty="0"/>
              <a:t>Durkin, 1978-79; RAND, 2000; Taylor, Pearson, Clark &amp; Walpole, 1999; Taylor, Peterson, Pearson &amp; Rodriguez, 2002</a:t>
            </a:r>
          </a:p>
        </p:txBody>
      </p:sp>
      <p:sp>
        <p:nvSpPr>
          <p:cNvPr id="23557" name="Title 8"/>
          <p:cNvSpPr>
            <a:spLocks noGrp="1"/>
          </p:cNvSpPr>
          <p:nvPr>
            <p:ph type="title"/>
          </p:nvPr>
        </p:nvSpPr>
        <p:spPr>
          <a:xfrm>
            <a:off x="0" y="152400"/>
            <a:ext cx="9144000" cy="762000"/>
          </a:xfrm>
        </p:spPr>
        <p:txBody>
          <a:bodyPr/>
          <a:lstStyle/>
          <a:p>
            <a:pPr eaLnBrk="1" hangingPunct="1"/>
            <a:r>
              <a:rPr lang="en-US" sz="3200" smtClean="0">
                <a:latin typeface="Kristen ITC" pitchFamily="66" charset="0"/>
              </a:rPr>
              <a:t>Why Should we Teach Comprehension?</a:t>
            </a:r>
            <a:endParaRPr lang="en-US" sz="3200" smtClean="0"/>
          </a:p>
        </p:txBody>
      </p:sp>
      <p:sp>
        <p:nvSpPr>
          <p:cNvPr id="2355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B25024-7F3F-488B-BEEA-9D7768648514}" type="slidenum">
              <a:rPr lang="en-US" smtClean="0">
                <a:solidFill>
                  <a:schemeClr val="tx1">
                    <a:lumMod val="50000"/>
                    <a:lumOff val="50000"/>
                  </a:schemeClr>
                </a:solidFill>
              </a:rPr>
              <a:pPr eaLnBrk="1" hangingPunct="1"/>
              <a:t>7</a:t>
            </a:fld>
            <a:endParaRPr lang="en-US" dirty="0" smtClean="0">
              <a:solidFill>
                <a:schemeClr val="tx1">
                  <a:lumMod val="50000"/>
                  <a:lumOff val="50000"/>
                </a:schemeClr>
              </a:solidFill>
            </a:endParaRPr>
          </a:p>
        </p:txBody>
      </p:sp>
      <p:graphicFrame>
        <p:nvGraphicFramePr>
          <p:cNvPr id="9" name="Chart 8"/>
          <p:cNvGraphicFramePr/>
          <p:nvPr>
            <p:extLst>
              <p:ext uri="{D42A27DB-BD31-4B8C-83A1-F6EECF244321}">
                <p14:modId xmlns:p14="http://schemas.microsoft.com/office/powerpoint/2010/main" xmlns="" val="578821120"/>
              </p:ext>
            </p:extLst>
          </p:nvPr>
        </p:nvGraphicFramePr>
        <p:xfrm>
          <a:off x="1095375" y="1600200"/>
          <a:ext cx="66294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456490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838200"/>
            <a:ext cx="71628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533400" y="2514600"/>
            <a:ext cx="369332" cy="3962400"/>
          </a:xfrm>
          <a:prstGeom prst="rect">
            <a:avLst/>
          </a:prstGeom>
          <a:noFill/>
        </p:spPr>
        <p:txBody>
          <a:bodyPr vert="vert270">
            <a:spAutoFit/>
          </a:bodyPr>
          <a:lstStyle/>
          <a:p>
            <a:pPr>
              <a:defRPr/>
            </a:pPr>
            <a:r>
              <a:rPr lang="en-US" sz="1200" dirty="0"/>
              <a:t>Cartoon by Bang Pham, 2008 </a:t>
            </a:r>
          </a:p>
        </p:txBody>
      </p:sp>
      <p:sp>
        <p:nvSpPr>
          <p:cNvPr id="2458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3ACA523-6268-4F6F-A6D7-796CFDA03335}" type="slidenum">
              <a:rPr lang="en-US" smtClean="0">
                <a:solidFill>
                  <a:schemeClr val="tx1">
                    <a:lumMod val="50000"/>
                    <a:lumOff val="50000"/>
                  </a:schemeClr>
                </a:solidFill>
              </a:rPr>
              <a:pPr eaLnBrk="1" hangingPunct="1"/>
              <a:t>8</a:t>
            </a:fld>
            <a:endParaRPr lang="en-US" dirty="0" smtClean="0">
              <a:solidFill>
                <a:schemeClr val="tx1">
                  <a:lumMod val="50000"/>
                  <a:lumOff val="50000"/>
                </a:schemeClr>
              </a:solidFill>
            </a:endParaRP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p14="http://schemas.microsoft.com/office/powerpoint/2010/main" xmlns="" val="883010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9144000" cy="1143000"/>
          </a:xfrm>
        </p:spPr>
        <p:txBody>
          <a:bodyPr/>
          <a:lstStyle/>
          <a:p>
            <a:pPr eaLnBrk="1" hangingPunct="1">
              <a:lnSpc>
                <a:spcPct val="70000"/>
              </a:lnSpc>
            </a:pPr>
            <a:r>
              <a:rPr lang="en-US" smtClean="0">
                <a:latin typeface="Kristen ITC" pitchFamily="66" charset="0"/>
              </a:rPr>
              <a:t>Can we Teach Comprehension?</a:t>
            </a:r>
          </a:p>
        </p:txBody>
      </p:sp>
      <p:sp>
        <p:nvSpPr>
          <p:cNvPr id="14339" name="Content Placeholder 4"/>
          <p:cNvSpPr>
            <a:spLocks noGrp="1"/>
          </p:cNvSpPr>
          <p:nvPr>
            <p:ph sz="quarter" idx="4294967295"/>
          </p:nvPr>
        </p:nvSpPr>
        <p:spPr>
          <a:xfrm>
            <a:off x="533400" y="1295400"/>
            <a:ext cx="8229600" cy="4495800"/>
          </a:xfrm>
        </p:spPr>
        <p:txBody>
          <a:bodyPr/>
          <a:lstStyle/>
          <a:p>
            <a:pPr eaLnBrk="1" hangingPunct="1">
              <a:buFont typeface="Arial" pitchFamily="34" charset="0"/>
              <a:buNone/>
            </a:pPr>
            <a:endParaRPr lang="en-US" sz="900" dirty="0" smtClean="0"/>
          </a:p>
          <a:p>
            <a:pPr eaLnBrk="1" hangingPunct="1">
              <a:buFont typeface="Arial" pitchFamily="34" charset="0"/>
              <a:buNone/>
            </a:pPr>
            <a:endParaRPr lang="en-US" sz="1200" dirty="0" smtClean="0"/>
          </a:p>
          <a:p>
            <a:pPr eaLnBrk="1" hangingPunct="1">
              <a:buFont typeface="Arial" pitchFamily="34" charset="0"/>
              <a:buNone/>
            </a:pPr>
            <a:r>
              <a:rPr lang="en-US" sz="3600" dirty="0" smtClean="0"/>
              <a:t>Researchers Duke and Pearson say:</a:t>
            </a:r>
          </a:p>
          <a:p>
            <a:pPr eaLnBrk="1" hangingPunct="1">
              <a:buFont typeface="Arial" pitchFamily="34" charset="0"/>
              <a:buNone/>
            </a:pPr>
            <a:r>
              <a:rPr lang="en-US" sz="3600" dirty="0" smtClean="0"/>
              <a:t>The answer is a resounding </a:t>
            </a:r>
          </a:p>
          <a:p>
            <a:pPr eaLnBrk="1" hangingPunct="1">
              <a:buFont typeface="Arial" pitchFamily="34" charset="0"/>
              <a:buNone/>
            </a:pPr>
            <a:endParaRPr lang="en-US" sz="1000" dirty="0" smtClean="0"/>
          </a:p>
          <a:p>
            <a:pPr eaLnBrk="1" hangingPunct="1">
              <a:buFont typeface="Arial" pitchFamily="34" charset="0"/>
              <a:buNone/>
            </a:pPr>
            <a:r>
              <a:rPr lang="en-US" sz="6900" dirty="0" smtClean="0"/>
              <a:t>						  </a:t>
            </a:r>
            <a:r>
              <a:rPr lang="en-US" sz="11000" dirty="0" smtClean="0">
                <a:solidFill>
                  <a:srgbClr val="1B80CB"/>
                </a:solidFill>
                <a:latin typeface="Bernard MT Condensed" pitchFamily="18" charset="0"/>
              </a:rPr>
              <a:t>yes!</a:t>
            </a:r>
          </a:p>
          <a:p>
            <a:pPr eaLnBrk="1" hangingPunct="1">
              <a:buFont typeface="Arial" pitchFamily="34" charset="0"/>
              <a:buNone/>
            </a:pPr>
            <a:endParaRPr lang="en-US" sz="2000" dirty="0" smtClean="0"/>
          </a:p>
          <a:p>
            <a:pPr algn="r" eaLnBrk="1" hangingPunct="1">
              <a:buFont typeface="Arial" pitchFamily="34" charset="0"/>
              <a:buNone/>
            </a:pPr>
            <a:endParaRPr lang="en-US" dirty="0" smtClean="0"/>
          </a:p>
        </p:txBody>
      </p:sp>
      <p:sp>
        <p:nvSpPr>
          <p:cNvPr id="2560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05180A-64FF-499C-B04B-91639C989A83}" type="slidenum">
              <a:rPr lang="en-US" smtClean="0">
                <a:solidFill>
                  <a:schemeClr val="tx1">
                    <a:lumMod val="50000"/>
                    <a:lumOff val="50000"/>
                  </a:schemeClr>
                </a:solidFill>
              </a:rPr>
              <a:pPr eaLnBrk="1" hangingPunct="1"/>
              <a:t>9</a:t>
            </a:fld>
            <a:endParaRPr lang="en-US" dirty="0" smtClean="0">
              <a:solidFill>
                <a:schemeClr val="tx1">
                  <a:lumMod val="50000"/>
                  <a:lumOff val="50000"/>
                </a:schemeClr>
              </a:solidFill>
            </a:endParaRP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custDataLst>
      <p:tags r:id="rId1"/>
    </p:custDataLst>
    <p:extLst>
      <p:ext uri="{BB962C8B-B14F-4D97-AF65-F5344CB8AC3E}">
        <p14:creationId xmlns:p14="http://schemas.microsoft.com/office/powerpoint/2010/main" xmlns="" val="3879909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ags/tag10.xml><?xml version="1.0" encoding="utf-8"?>
<p:tagLst xmlns:a="http://schemas.openxmlformats.org/drawingml/2006/main" xmlns:r="http://schemas.openxmlformats.org/officeDocument/2006/relationships" xmlns:p="http://schemas.openxmlformats.org/presentationml/2006/main">
  <p:tag name="TIMING" val="|0|0"/>
</p:tagLst>
</file>

<file path=ppt/tags/tag11.xml><?xml version="1.0" encoding="utf-8"?>
<p:tagLst xmlns:a="http://schemas.openxmlformats.org/drawingml/2006/main" xmlns:r="http://schemas.openxmlformats.org/officeDocument/2006/relationships" xmlns:p="http://schemas.openxmlformats.org/presentationml/2006/main">
  <p:tag name="TIMING" val="|0|0.2"/>
</p:tagLst>
</file>

<file path=ppt/tags/tag12.xml><?xml version="1.0" encoding="utf-8"?>
<p:tagLst xmlns:a="http://schemas.openxmlformats.org/drawingml/2006/main" xmlns:r="http://schemas.openxmlformats.org/officeDocument/2006/relationships" xmlns:p="http://schemas.openxmlformats.org/presentationml/2006/main">
  <p:tag name="TIMING" val="|0.1|0"/>
</p:tagLst>
</file>

<file path=ppt/tags/tag13.xml><?xml version="1.0" encoding="utf-8"?>
<p:tagLst xmlns:a="http://schemas.openxmlformats.org/drawingml/2006/main" xmlns:r="http://schemas.openxmlformats.org/officeDocument/2006/relationships" xmlns:p="http://schemas.openxmlformats.org/presentationml/2006/main">
  <p:tag name="TIMING" val="|0|0.2"/>
</p:tagLst>
</file>

<file path=ppt/tags/tag14.xml><?xml version="1.0" encoding="utf-8"?>
<p:tagLst xmlns:a="http://schemas.openxmlformats.org/drawingml/2006/main" xmlns:r="http://schemas.openxmlformats.org/officeDocument/2006/relationships" xmlns:p="http://schemas.openxmlformats.org/presentationml/2006/main">
  <p:tag name="TIMING" val="|0.2|0"/>
</p:tagLst>
</file>

<file path=ppt/tags/tag15.xml><?xml version="1.0" encoding="utf-8"?>
<p:tagLst xmlns:a="http://schemas.openxmlformats.org/drawingml/2006/main" xmlns:r="http://schemas.openxmlformats.org/officeDocument/2006/relationships" xmlns:p="http://schemas.openxmlformats.org/presentationml/2006/main">
  <p:tag name="TIMING" val="|0|0"/>
</p:tagLst>
</file>

<file path=ppt/tags/tag16.xml><?xml version="1.0" encoding="utf-8"?>
<p:tagLst xmlns:a="http://schemas.openxmlformats.org/drawingml/2006/main" xmlns:r="http://schemas.openxmlformats.org/officeDocument/2006/relationships" xmlns:p="http://schemas.openxmlformats.org/presentationml/2006/main">
  <p:tag name="TIMING" val="|0.2|0"/>
</p:tagLst>
</file>

<file path=ppt/tags/tag2.xml><?xml version="1.0" encoding="utf-8"?>
<p:tagLst xmlns:a="http://schemas.openxmlformats.org/drawingml/2006/main" xmlns:r="http://schemas.openxmlformats.org/officeDocument/2006/relationships" xmlns:p="http://schemas.openxmlformats.org/presentationml/2006/main">
  <p:tag name="TIMING" val="|0|0|0"/>
</p:tagLst>
</file>

<file path=ppt/tags/tag3.xml><?xml version="1.0" encoding="utf-8"?>
<p:tagLst xmlns:a="http://schemas.openxmlformats.org/drawingml/2006/main" xmlns:r="http://schemas.openxmlformats.org/officeDocument/2006/relationships" xmlns:p="http://schemas.openxmlformats.org/presentationml/2006/main">
  <p:tag name="TIMING" val="|0|0|0"/>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
</p:tagLst>
</file>

<file path=ppt/tags/tag6.xml><?xml version="1.0" encoding="utf-8"?>
<p:tagLst xmlns:a="http://schemas.openxmlformats.org/drawingml/2006/main" xmlns:r="http://schemas.openxmlformats.org/officeDocument/2006/relationships" xmlns:p="http://schemas.openxmlformats.org/presentationml/2006/main">
  <p:tag name="TIMING" val="|0.2|0.1|0.1|0|0.1|0.1|0.2|0|0.2|0.1|0.3|0.1|0.2|0.2|0.3|0.2|0.2"/>
</p:tagLst>
</file>

<file path=ppt/tags/tag7.xml><?xml version="1.0" encoding="utf-8"?>
<p:tagLst xmlns:a="http://schemas.openxmlformats.org/drawingml/2006/main" xmlns:r="http://schemas.openxmlformats.org/officeDocument/2006/relationships" xmlns:p="http://schemas.openxmlformats.org/presentationml/2006/main">
  <p:tag name="TIMING" val="|0|0|0.2|0|0|0|0.2"/>
</p:tagLst>
</file>

<file path=ppt/tags/tag8.xml><?xml version="1.0" encoding="utf-8"?>
<p:tagLst xmlns:a="http://schemas.openxmlformats.org/drawingml/2006/main" xmlns:r="http://schemas.openxmlformats.org/officeDocument/2006/relationships" xmlns:p="http://schemas.openxmlformats.org/presentationml/2006/main">
  <p:tag name="TIMING" val="|0|0.3"/>
</p:tagLst>
</file>

<file path=ppt/tags/tag9.xml><?xml version="1.0" encoding="utf-8"?>
<p:tagLst xmlns:a="http://schemas.openxmlformats.org/drawingml/2006/main" xmlns:r="http://schemas.openxmlformats.org/officeDocument/2006/relationships" xmlns:p="http://schemas.openxmlformats.org/presentationml/2006/main">
  <p:tag name="TIMING" val="|0.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7141</Words>
  <Application>Microsoft Office PowerPoint</Application>
  <PresentationFormat>On-screen Show (4:3)</PresentationFormat>
  <Paragraphs>1327</Paragraphs>
  <Slides>65</Slides>
  <Notes>65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65</vt:i4>
      </vt:variant>
    </vt:vector>
  </HeadingPairs>
  <TitlesOfParts>
    <vt:vector size="81" baseType="lpstr">
      <vt:lpstr>Arial</vt:lpstr>
      <vt:lpstr>Calibri</vt:lpstr>
      <vt:lpstr>Adobe Arabic</vt:lpstr>
      <vt:lpstr>Gemelli</vt:lpstr>
      <vt:lpstr>Comic Sans MS</vt:lpstr>
      <vt:lpstr>Kristen ITC</vt:lpstr>
      <vt:lpstr>Bernard MT Condensed</vt:lpstr>
      <vt:lpstr>Wingdings</vt:lpstr>
      <vt:lpstr>Bradley Hand ITC</vt:lpstr>
      <vt:lpstr>Kartika</vt:lpstr>
      <vt:lpstr>Kozuka Mincho Pr6N H</vt:lpstr>
      <vt:lpstr>Gautami</vt:lpstr>
      <vt:lpstr>Tw Cen MT</vt:lpstr>
      <vt:lpstr>Papyrus</vt:lpstr>
      <vt:lpstr>ＭＳ Ｐゴシック</vt:lpstr>
      <vt:lpstr>Office Theme</vt:lpstr>
      <vt:lpstr>Cognitive Strategy Routine Grades 6-12</vt:lpstr>
      <vt:lpstr>Jamika’s Story  </vt:lpstr>
      <vt:lpstr>Slide 3</vt:lpstr>
      <vt:lpstr>Goals for this Training</vt:lpstr>
      <vt:lpstr>Comprehension?</vt:lpstr>
      <vt:lpstr>Why Should we Teach Comprehension?</vt:lpstr>
      <vt:lpstr>Why Should we Teach Comprehension?</vt:lpstr>
      <vt:lpstr>Slide 8</vt:lpstr>
      <vt:lpstr>Can we Teach Comprehension?</vt:lpstr>
      <vt:lpstr> Comprehension Instruction Should be</vt:lpstr>
      <vt:lpstr>Slide 11</vt:lpstr>
      <vt:lpstr>Slide 12</vt:lpstr>
      <vt:lpstr>To put it Another way …</vt:lpstr>
      <vt:lpstr>What cognitive strategies do Proficient readers use?</vt:lpstr>
      <vt:lpstr>Slide 15</vt:lpstr>
      <vt:lpstr>Comprehension Purpose Question</vt:lpstr>
      <vt:lpstr>Slide 17</vt:lpstr>
      <vt:lpstr>Your Turn…</vt:lpstr>
      <vt:lpstr>Slide 19</vt:lpstr>
      <vt:lpstr>Slide 20</vt:lpstr>
      <vt:lpstr>Making Connections </vt:lpstr>
      <vt:lpstr>Slide 22</vt:lpstr>
      <vt:lpstr>Creating Mental Images</vt:lpstr>
      <vt:lpstr>Slide 24</vt:lpstr>
      <vt:lpstr>Asking &amp; Answering Questions</vt:lpstr>
      <vt:lpstr>Slide 26</vt:lpstr>
      <vt:lpstr>Making Inferences &amp; Predictions   </vt:lpstr>
      <vt:lpstr>Slide 28</vt:lpstr>
      <vt:lpstr>Determining Importance &amp; Summarizing</vt:lpstr>
      <vt:lpstr>Slide 30</vt:lpstr>
      <vt:lpstr>Monitoring &amp; Clarifying</vt:lpstr>
      <vt:lpstr>Slide 32</vt:lpstr>
      <vt:lpstr>Slide 33</vt:lpstr>
      <vt:lpstr>Cognitive Strategies</vt:lpstr>
      <vt:lpstr>Cognitive Strategies…</vt:lpstr>
      <vt:lpstr>Framework for Instruction to  Teach the ELAR/SLAR TEKS</vt:lpstr>
      <vt:lpstr>Slide 37</vt:lpstr>
      <vt:lpstr>Slide 38</vt:lpstr>
      <vt:lpstr>Slide 39</vt:lpstr>
      <vt:lpstr>Slide 40</vt:lpstr>
      <vt:lpstr>Slide 41</vt:lpstr>
      <vt:lpstr>A Cognitive strategy routine</vt:lpstr>
      <vt:lpstr>Why Cognitive Strategies?</vt:lpstr>
      <vt:lpstr>Our Task </vt:lpstr>
      <vt:lpstr>Cognitive Strategy Routine</vt:lpstr>
      <vt:lpstr>Cognitive Strategy Instruction</vt:lpstr>
      <vt:lpstr>Step 1</vt:lpstr>
      <vt:lpstr>Step 2</vt:lpstr>
      <vt:lpstr>Step 3</vt:lpstr>
      <vt:lpstr>Step 4</vt:lpstr>
      <vt:lpstr>Step 5</vt:lpstr>
      <vt:lpstr>Step 6</vt:lpstr>
      <vt:lpstr>Step 7</vt:lpstr>
      <vt:lpstr>Step 8</vt:lpstr>
      <vt:lpstr>Cognitive Strategy Routine</vt:lpstr>
      <vt:lpstr>Keep in Mind …</vt:lpstr>
      <vt:lpstr>Jamika’s Story  </vt:lpstr>
      <vt:lpstr>Written Conversation</vt:lpstr>
      <vt:lpstr>Slide 59</vt:lpstr>
      <vt:lpstr>References</vt:lpstr>
      <vt:lpstr>References</vt:lpstr>
      <vt:lpstr>References</vt:lpstr>
      <vt:lpstr>References</vt:lpstr>
      <vt:lpstr>References</vt:lpstr>
      <vt:lpstr>References</vt:lpstr>
    </vt:vector>
  </TitlesOfParts>
  <Company>UTHSC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dc:creator>
  <cp:lastModifiedBy>mstangl</cp:lastModifiedBy>
  <cp:revision>45</cp:revision>
  <dcterms:created xsi:type="dcterms:W3CDTF">2012-10-26T14:48:42Z</dcterms:created>
  <dcterms:modified xsi:type="dcterms:W3CDTF">2014-01-07T16:18:31Z</dcterms:modified>
</cp:coreProperties>
</file>